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3" r:id="rId5"/>
    <p:sldMasterId id="2147483717" r:id="rId6"/>
    <p:sldMasterId id="2147483864" r:id="rId7"/>
  </p:sldMasterIdLst>
  <p:notesMasterIdLst>
    <p:notesMasterId r:id="rId49"/>
  </p:notesMasterIdLst>
  <p:sldIdLst>
    <p:sldId id="2147481739" r:id="rId8"/>
    <p:sldId id="10886" r:id="rId9"/>
    <p:sldId id="2142532399" r:id="rId10"/>
    <p:sldId id="2147481749" r:id="rId11"/>
    <p:sldId id="10651" r:id="rId12"/>
    <p:sldId id="2142532400" r:id="rId13"/>
    <p:sldId id="2142532401" r:id="rId14"/>
    <p:sldId id="2142532402" r:id="rId15"/>
    <p:sldId id="2147481736" r:id="rId16"/>
    <p:sldId id="2145705696" r:id="rId17"/>
    <p:sldId id="2147481750" r:id="rId18"/>
    <p:sldId id="2134805450" r:id="rId19"/>
    <p:sldId id="3639" r:id="rId20"/>
    <p:sldId id="2142532394" r:id="rId21"/>
    <p:sldId id="3673" r:id="rId22"/>
    <p:sldId id="2147481740" r:id="rId23"/>
    <p:sldId id="2147481751" r:id="rId24"/>
    <p:sldId id="2145705700" r:id="rId25"/>
    <p:sldId id="2147481746" r:id="rId26"/>
    <p:sldId id="2147481741" r:id="rId27"/>
    <p:sldId id="2145705698" r:id="rId28"/>
    <p:sldId id="2147481743" r:id="rId29"/>
    <p:sldId id="2147481745" r:id="rId30"/>
    <p:sldId id="2145705709" r:id="rId31"/>
    <p:sldId id="2147481738" r:id="rId32"/>
    <p:sldId id="2147481744" r:id="rId33"/>
    <p:sldId id="2147481747" r:id="rId34"/>
    <p:sldId id="2145705707" r:id="rId35"/>
    <p:sldId id="3674" r:id="rId36"/>
    <p:sldId id="2145705705" r:id="rId37"/>
    <p:sldId id="2145705706" r:id="rId38"/>
    <p:sldId id="2147481748" r:id="rId39"/>
    <p:sldId id="2147481752" r:id="rId40"/>
    <p:sldId id="2147481753" r:id="rId41"/>
    <p:sldId id="2147481754" r:id="rId42"/>
    <p:sldId id="257" r:id="rId43"/>
    <p:sldId id="2147481755" r:id="rId44"/>
    <p:sldId id="2147481737" r:id="rId45"/>
    <p:sldId id="2147481756" r:id="rId46"/>
    <p:sldId id="1498" r:id="rId47"/>
    <p:sldId id="219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pdates - DELETE BEFORE DELIVERYING" id="{99B07D6C-A1D8-47EC-A317-8DCF7BF193F0}">
          <p14:sldIdLst>
            <p14:sldId id="2147481739"/>
          </p14:sldIdLst>
        </p14:section>
        <p14:section name="Start" id="{78442247-2457-48A8-AB95-9741B85D00E2}">
          <p14:sldIdLst>
            <p14:sldId id="10886"/>
            <p14:sldId id="2142532399"/>
          </p14:sldIdLst>
        </p14:section>
        <p14:section name="0 - Optional - Introduction to WAF" id="{152D5158-1C44-4756-B862-1A71CD31B000}">
          <p14:sldIdLst>
            <p14:sldId id="2147481749"/>
            <p14:sldId id="10651"/>
            <p14:sldId id="2142532400"/>
            <p14:sldId id="2142532401"/>
            <p14:sldId id="2142532402"/>
            <p14:sldId id="2147481736"/>
            <p14:sldId id="2145705696"/>
          </p14:sldIdLst>
        </p14:section>
        <p14:section name="1 - Intro" id="{46C49A4C-BB51-47DD-A0EF-90446C07C3DC}">
          <p14:sldIdLst>
            <p14:sldId id="2147481750"/>
            <p14:sldId id="2134805450"/>
            <p14:sldId id="3639"/>
          </p14:sldIdLst>
        </p14:section>
        <p14:section name="2 - Executive Summary" id="{B6924AF2-161A-4EE6-B817-CD2D4F0BC001}">
          <p14:sldIdLst>
            <p14:sldId id="2142532394"/>
            <p14:sldId id="3673"/>
            <p14:sldId id="2147481740"/>
            <p14:sldId id="2147481751"/>
            <p14:sldId id="2145705700"/>
          </p14:sldIdLst>
        </p14:section>
        <p14:section name="3 - Baseline metrics and insights details" id="{94FE9B2C-E1DA-4421-89DE-24254FC1D1EE}">
          <p14:sldIdLst>
            <p14:sldId id="2147481746"/>
            <p14:sldId id="2147481741"/>
            <p14:sldId id="2145705698"/>
            <p14:sldId id="2147481743"/>
          </p14:sldIdLst>
        </p14:section>
        <p14:section name="4 - Health and Risk recommendations" id="{026E90A8-9C60-4DC2-8D98-4BDC006196BB}">
          <p14:sldIdLst>
            <p14:sldId id="2147481745"/>
            <p14:sldId id="2145705709"/>
            <p14:sldId id="2147481738"/>
            <p14:sldId id="2147481744"/>
          </p14:sldIdLst>
        </p14:section>
        <p14:section name="5 - Other Resiliency Recommendations" id="{F430761B-A0B9-42AD-B735-4C855384E596}">
          <p14:sldIdLst>
            <p14:sldId id="2147481747"/>
            <p14:sldId id="2145705707"/>
            <p14:sldId id="3674"/>
            <p14:sldId id="2145705705"/>
            <p14:sldId id="2145705706"/>
          </p14:sldIdLst>
        </p14:section>
        <p14:section name="6 - Next Steps" id="{F0ADB6CB-35E0-4AAE-A7D6-2E5F03E7EC93}">
          <p14:sldIdLst>
            <p14:sldId id="2147481748"/>
            <p14:sldId id="2147481752"/>
            <p14:sldId id="2147481753"/>
            <p14:sldId id="2147481754"/>
            <p14:sldId id="257"/>
            <p14:sldId id="2147481755"/>
            <p14:sldId id="2147481737"/>
            <p14:sldId id="2147481756"/>
          </p14:sldIdLst>
        </p14:section>
        <p14:section name="End" id="{8862871F-070F-436E-9008-36114B950065}">
          <p14:sldIdLst>
            <p14:sldId id="1498"/>
            <p14:sldId id="21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0000"/>
    <a:srgbClr val="CC3300"/>
    <a:srgbClr val="99FF33"/>
    <a:srgbClr val="FFCC00"/>
    <a:srgbClr val="FFFFFF"/>
    <a:srgbClr val="C00000"/>
    <a:srgbClr val="EB9100"/>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4" autoAdjust="0"/>
    <p:restoredTop sz="94660"/>
  </p:normalViewPr>
  <p:slideViewPr>
    <p:cSldViewPr snapToGrid="0">
      <p:cViewPr varScale="1">
        <p:scale>
          <a:sx n="93" d="100"/>
          <a:sy n="93" d="100"/>
        </p:scale>
        <p:origin x="1398"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2.xml.rels><?xml version="1.0" encoding="UTF-8" standalone="yes"?>
<Relationships xmlns="http://schemas.openxmlformats.org/package/2006/relationships"><Relationship Id="rId1" Type="http://schemas.openxmlformats.org/officeDocument/2006/relationships/image" Target="../media/image47.png"/></Relationships>
</file>

<file path=ppt/diagrams/_rels/data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1" Type="http://schemas.openxmlformats.org/officeDocument/2006/relationships/image" Target="../media/image4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E68DAB-7604-45A4-90B5-16498594A605}" type="doc">
      <dgm:prSet loTypeId="urn:microsoft.com/office/officeart/2008/layout/PictureAccentList" loCatId="list" qsTypeId="urn:microsoft.com/office/officeart/2005/8/quickstyle/simple1" qsCatId="simple" csTypeId="urn:microsoft.com/office/officeart/2005/8/colors/accent6_2" csCatId="accent6" phldr="1"/>
      <dgm:spPr/>
      <dgm:t>
        <a:bodyPr/>
        <a:lstStyle/>
        <a:p>
          <a:endParaRPr lang="en-AU"/>
        </a:p>
      </dgm:t>
    </dgm:pt>
    <dgm:pt modelId="{340D59E2-28C2-4587-AF9C-C6788710A795}">
      <dgm:prSet phldrT="[Text]" custT="1"/>
      <dgm:spPr>
        <a:solidFill>
          <a:schemeClr val="bg1">
            <a:lumMod val="95000"/>
          </a:schemeClr>
        </a:solidFill>
        <a:effectLst>
          <a:outerShdw blurRad="50800" dist="38100" dir="2700000" algn="tl" rotWithShape="0">
            <a:prstClr val="black">
              <a:alpha val="40000"/>
            </a:prstClr>
          </a:outerShdw>
        </a:effectLst>
      </dgm:spPr>
      <dgm:t>
        <a:bodyPr lIns="144000" tIns="144000" rIns="144000" bIns="144000"/>
        <a:lstStyle/>
        <a:p>
          <a:pPr algn="ctr">
            <a:lnSpc>
              <a:spcPct val="114000"/>
            </a:lnSpc>
            <a:spcAft>
              <a:spcPts val="0"/>
            </a:spcAft>
          </a:pPr>
          <a:r>
            <a:rPr lang="en-GB" sz="2000" b="1" dirty="0">
              <a:solidFill>
                <a:schemeClr val="tx1">
                  <a:lumMod val="50000"/>
                </a:schemeClr>
              </a:solidFill>
            </a:rPr>
            <a:t>What was assessed? </a:t>
          </a:r>
        </a:p>
        <a:p>
          <a:pPr algn="ctr">
            <a:lnSpc>
              <a:spcPct val="114000"/>
            </a:lnSpc>
            <a:spcAft>
              <a:spcPts val="0"/>
            </a:spcAft>
          </a:pPr>
          <a:r>
            <a:rPr lang="en-GB" sz="2000" b="1" dirty="0">
              <a:solidFill>
                <a:schemeClr val="tx1">
                  <a:lumMod val="50000"/>
                </a:schemeClr>
              </a:solidFill>
            </a:rPr>
            <a:t>Workload against recommended practices in the following areas: </a:t>
          </a:r>
        </a:p>
        <a:p>
          <a:pPr algn="ctr">
            <a:lnSpc>
              <a:spcPct val="114000"/>
            </a:lnSpc>
            <a:spcAft>
              <a:spcPts val="0"/>
            </a:spcAft>
          </a:pPr>
          <a:r>
            <a:rPr lang="en-US" sz="2000" dirty="0">
              <a:solidFill>
                <a:srgbClr val="000000"/>
              </a:solidFill>
            </a:rPr>
            <a:t>· Workload Design · Business Targets · Critical Flow · High Availability </a:t>
          </a:r>
        </a:p>
        <a:p>
          <a:pPr algn="ctr">
            <a:lnSpc>
              <a:spcPct val="114000"/>
            </a:lnSpc>
            <a:spcAft>
              <a:spcPts val="0"/>
            </a:spcAft>
          </a:pPr>
          <a:r>
            <a:rPr lang="en-US" sz="2000" dirty="0">
              <a:solidFill>
                <a:srgbClr val="000000"/>
              </a:solidFill>
            </a:rPr>
            <a:t>· Networking &amp; Connectivity · Disaster Recovery and Reliability · Operational Procedures </a:t>
          </a:r>
        </a:p>
        <a:p>
          <a:pPr algn="ctr">
            <a:lnSpc>
              <a:spcPct val="114000"/>
            </a:lnSpc>
            <a:spcAft>
              <a:spcPts val="0"/>
            </a:spcAft>
          </a:pPr>
          <a:r>
            <a:rPr lang="en-US" sz="2000" dirty="0">
              <a:solidFill>
                <a:srgbClr val="000000"/>
              </a:solidFill>
            </a:rPr>
            <a:t>· Testing · Health Modeling &amp; Monitoring </a:t>
          </a:r>
        </a:p>
      </dgm:t>
    </dgm:pt>
    <dgm:pt modelId="{F954EA66-57E6-42F1-9164-AD667F764003}" type="parTrans" cxnId="{F1085D7F-1248-412B-AFBB-AF084BFD0585}">
      <dgm:prSet/>
      <dgm:spPr/>
      <dgm:t>
        <a:bodyPr/>
        <a:lstStyle/>
        <a:p>
          <a:endParaRPr lang="en-AU"/>
        </a:p>
      </dgm:t>
    </dgm:pt>
    <dgm:pt modelId="{775E5F04-6073-47EB-928E-6B64567F28C4}" type="sibTrans" cxnId="{F1085D7F-1248-412B-AFBB-AF084BFD0585}">
      <dgm:prSet/>
      <dgm:spPr/>
      <dgm:t>
        <a:bodyPr/>
        <a:lstStyle/>
        <a:p>
          <a:endParaRPr lang="en-AU"/>
        </a:p>
      </dgm:t>
    </dgm:pt>
    <dgm:pt modelId="{7BC4BC06-FDF1-402F-8BC8-677585567E1C}">
      <dgm:prSet phldrT="[Text]" custT="1"/>
      <dgm:spPr>
        <a:solidFill>
          <a:schemeClr val="bg2"/>
        </a:solidFill>
        <a:ln>
          <a:noFill/>
        </a:ln>
        <a:effectLst>
          <a:outerShdw blurRad="50800" dist="38100" dir="2700000" algn="tl" rotWithShape="0">
            <a:prstClr val="black">
              <a:alpha val="40000"/>
            </a:prstClr>
          </a:outerShdw>
        </a:effectLst>
      </dgm:spPr>
      <dgm:t>
        <a:bodyPr lIns="144000" tIns="144000" rIns="144000" bIns="144000"/>
        <a:lstStyle/>
        <a:p>
          <a:pPr algn="l"/>
          <a:r>
            <a:rPr lang="en-AU" sz="2000">
              <a:solidFill>
                <a:schemeClr val="tx1"/>
              </a:solidFill>
            </a:rPr>
            <a:t>A single run-state workload.</a:t>
          </a:r>
        </a:p>
      </dgm:t>
    </dgm:pt>
    <dgm:pt modelId="{D72859C9-1B72-4AFA-B23A-6D9A95A88760}" type="parTrans" cxnId="{A62789C2-998B-425A-9604-6108F803A42A}">
      <dgm:prSet/>
      <dgm:spPr/>
      <dgm:t>
        <a:bodyPr/>
        <a:lstStyle/>
        <a:p>
          <a:endParaRPr lang="en-AU"/>
        </a:p>
      </dgm:t>
    </dgm:pt>
    <dgm:pt modelId="{1E08828A-D79D-484B-87E0-B0CFCCCC47D0}" type="sibTrans" cxnId="{A62789C2-998B-425A-9604-6108F803A42A}">
      <dgm:prSet/>
      <dgm:spPr/>
      <dgm:t>
        <a:bodyPr/>
        <a:lstStyle/>
        <a:p>
          <a:endParaRPr lang="en-AU"/>
        </a:p>
      </dgm:t>
    </dgm:pt>
    <dgm:pt modelId="{157FABCB-7622-4DC1-96D6-07DBB3C6B5F3}">
      <dgm:prSet phldrT="[Text]" custT="1"/>
      <dgm:spPr>
        <a:solidFill>
          <a:schemeClr val="bg2"/>
        </a:solidFill>
        <a:ln>
          <a:noFill/>
        </a:ln>
        <a:effectLst>
          <a:outerShdw blurRad="50800" dist="38100" dir="2700000" algn="tl" rotWithShape="0">
            <a:prstClr val="black">
              <a:alpha val="40000"/>
            </a:prstClr>
          </a:outerShdw>
        </a:effectLst>
      </dgm:spPr>
      <dgm:t>
        <a:bodyPr lIns="144000" tIns="144000" rIns="144000" bIns="144000"/>
        <a:lstStyle/>
        <a:p>
          <a:pPr algn="l"/>
          <a:r>
            <a:rPr lang="en-AU" sz="2000" dirty="0">
              <a:solidFill>
                <a:schemeClr val="tx1"/>
              </a:solidFill>
            </a:rPr>
            <a:t>Out of scope: </a:t>
          </a:r>
          <a:r>
            <a:rPr lang="en-US" sz="2000" dirty="0">
              <a:solidFill>
                <a:schemeClr val="tx1"/>
              </a:solidFill>
            </a:rPr>
            <a:t>remediation during the assessment delivery · customization of dashboards.</a:t>
          </a:r>
          <a:endParaRPr lang="en-AU" sz="2000" dirty="0">
            <a:solidFill>
              <a:schemeClr val="tx1"/>
            </a:solidFill>
          </a:endParaRPr>
        </a:p>
      </dgm:t>
    </dgm:pt>
    <dgm:pt modelId="{B308B41E-6191-41AC-85AE-D06F5BF2AF1D}" type="parTrans" cxnId="{13866A2B-F06C-4259-890A-7E910858DE05}">
      <dgm:prSet/>
      <dgm:spPr/>
      <dgm:t>
        <a:bodyPr/>
        <a:lstStyle/>
        <a:p>
          <a:endParaRPr lang="en-AU"/>
        </a:p>
      </dgm:t>
    </dgm:pt>
    <dgm:pt modelId="{E207CF08-5FC9-47A8-AE68-1E13F3A00A8E}" type="sibTrans" cxnId="{13866A2B-F06C-4259-890A-7E910858DE05}">
      <dgm:prSet/>
      <dgm:spPr/>
      <dgm:t>
        <a:bodyPr/>
        <a:lstStyle/>
        <a:p>
          <a:endParaRPr lang="en-AU"/>
        </a:p>
      </dgm:t>
    </dgm:pt>
    <dgm:pt modelId="{F45389C1-AA51-4D1F-923B-64434E8698AE}">
      <dgm:prSet phldrT="[Text]" custT="1"/>
      <dgm:spPr>
        <a:solidFill>
          <a:schemeClr val="bg2"/>
        </a:solidFill>
        <a:ln>
          <a:noFill/>
        </a:ln>
        <a:effectLst>
          <a:outerShdw blurRad="50800" dist="38100" dir="2700000" algn="tl" rotWithShape="0">
            <a:prstClr val="black">
              <a:alpha val="40000"/>
            </a:prstClr>
          </a:outerShdw>
        </a:effectLst>
      </dgm:spPr>
      <dgm:t>
        <a:bodyPr lIns="144000" tIns="144000" rIns="144000" bIns="144000"/>
        <a:lstStyle/>
        <a:p>
          <a:pPr algn="l"/>
          <a:r>
            <a:rPr lang="en-GB" sz="2000">
              <a:solidFill>
                <a:schemeClr val="tx1"/>
              </a:solidFill>
            </a:rPr>
            <a:t>Collected data and provided recommendations around the configurations of your Azure resources and supporting the workload.</a:t>
          </a:r>
          <a:endParaRPr lang="en-AU" sz="2000">
            <a:solidFill>
              <a:schemeClr val="tx1"/>
            </a:solidFill>
          </a:endParaRPr>
        </a:p>
      </dgm:t>
    </dgm:pt>
    <dgm:pt modelId="{361CFBA5-79E4-45AC-8DFC-0EBBA86585ED}" type="parTrans" cxnId="{F4EF6C69-C4D9-4F56-834C-B38137281A19}">
      <dgm:prSet/>
      <dgm:spPr/>
      <dgm:t>
        <a:bodyPr/>
        <a:lstStyle/>
        <a:p>
          <a:endParaRPr lang="en-AU"/>
        </a:p>
      </dgm:t>
    </dgm:pt>
    <dgm:pt modelId="{9394BB15-0488-44F4-A6CB-0A6043DCBD7E}" type="sibTrans" cxnId="{F4EF6C69-C4D9-4F56-834C-B38137281A19}">
      <dgm:prSet/>
      <dgm:spPr/>
      <dgm:t>
        <a:bodyPr/>
        <a:lstStyle/>
        <a:p>
          <a:endParaRPr lang="en-AU"/>
        </a:p>
      </dgm:t>
    </dgm:pt>
    <dgm:pt modelId="{0D8ADC0B-6438-486C-9360-C68B4FFAFD44}" type="pres">
      <dgm:prSet presAssocID="{09E68DAB-7604-45A4-90B5-16498594A605}" presName="layout" presStyleCnt="0">
        <dgm:presLayoutVars>
          <dgm:chMax/>
          <dgm:chPref/>
          <dgm:dir/>
          <dgm:animOne val="branch"/>
          <dgm:animLvl val="lvl"/>
          <dgm:resizeHandles/>
        </dgm:presLayoutVars>
      </dgm:prSet>
      <dgm:spPr/>
    </dgm:pt>
    <dgm:pt modelId="{4694BD0E-67FA-4D47-A870-F3AD7EFBAA97}" type="pres">
      <dgm:prSet presAssocID="{340D59E2-28C2-4587-AF9C-C6788710A795}" presName="root" presStyleCnt="0">
        <dgm:presLayoutVars>
          <dgm:chMax/>
          <dgm:chPref val="4"/>
        </dgm:presLayoutVars>
      </dgm:prSet>
      <dgm:spPr/>
    </dgm:pt>
    <dgm:pt modelId="{B795B678-11F5-40A6-83A5-16D90FF05100}" type="pres">
      <dgm:prSet presAssocID="{340D59E2-28C2-4587-AF9C-C6788710A795}" presName="rootComposite" presStyleCnt="0">
        <dgm:presLayoutVars/>
      </dgm:prSet>
      <dgm:spPr/>
    </dgm:pt>
    <dgm:pt modelId="{C82F731E-11DD-49A9-B936-01615E9A0EC0}" type="pres">
      <dgm:prSet presAssocID="{340D59E2-28C2-4587-AF9C-C6788710A795}" presName="rootText" presStyleLbl="node0" presStyleIdx="0" presStyleCnt="1" custScaleX="149271" custScaleY="254458">
        <dgm:presLayoutVars>
          <dgm:chMax/>
          <dgm:chPref val="4"/>
        </dgm:presLayoutVars>
      </dgm:prSet>
      <dgm:spPr>
        <a:prstGeom prst="rect">
          <a:avLst/>
        </a:prstGeom>
      </dgm:spPr>
    </dgm:pt>
    <dgm:pt modelId="{2E6E7C65-75F9-4B80-AD25-7765FFB4C2DC}" type="pres">
      <dgm:prSet presAssocID="{340D59E2-28C2-4587-AF9C-C6788710A795}" presName="childShape" presStyleCnt="0">
        <dgm:presLayoutVars>
          <dgm:chMax val="0"/>
          <dgm:chPref val="0"/>
        </dgm:presLayoutVars>
      </dgm:prSet>
      <dgm:spPr/>
    </dgm:pt>
    <dgm:pt modelId="{7EF2A09E-FFF8-488A-AACF-C217E2C9B501}" type="pres">
      <dgm:prSet presAssocID="{7BC4BC06-FDF1-402F-8BC8-677585567E1C}" presName="childComposite" presStyleCnt="0">
        <dgm:presLayoutVars>
          <dgm:chMax val="0"/>
          <dgm:chPref val="0"/>
        </dgm:presLayoutVars>
      </dgm:prSet>
      <dgm:spPr/>
    </dgm:pt>
    <dgm:pt modelId="{0800B220-D7B1-44E2-A676-4225F4669AF9}" type="pres">
      <dgm:prSet presAssocID="{7BC4BC06-FDF1-402F-8BC8-677585567E1C}" presName="Image" presStyleLbl="node1" presStyleIdx="0" presStyleCnt="3" custLinFactX="-100000" custLinFactNeighborX="-136143"/>
      <dgm:spPr>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6"/>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Rocket with solid fill"/>
        </a:ext>
      </dgm:extLst>
    </dgm:pt>
    <dgm:pt modelId="{7C1A7FBD-27C6-442E-9E4C-674EF0C0C727}" type="pres">
      <dgm:prSet presAssocID="{7BC4BC06-FDF1-402F-8BC8-677585567E1C}" presName="childText" presStyleLbl="lnNode1" presStyleIdx="0" presStyleCnt="3" custScaleX="154073" custLinFactNeighborX="6209">
        <dgm:presLayoutVars>
          <dgm:chMax val="0"/>
          <dgm:chPref val="0"/>
          <dgm:bulletEnabled val="1"/>
        </dgm:presLayoutVars>
      </dgm:prSet>
      <dgm:spPr>
        <a:prstGeom prst="rect">
          <a:avLst/>
        </a:prstGeom>
      </dgm:spPr>
    </dgm:pt>
    <dgm:pt modelId="{7B438C08-E6E8-46C6-9E2E-E4C0DB07B175}" type="pres">
      <dgm:prSet presAssocID="{F45389C1-AA51-4D1F-923B-64434E8698AE}" presName="childComposite" presStyleCnt="0">
        <dgm:presLayoutVars>
          <dgm:chMax val="0"/>
          <dgm:chPref val="0"/>
        </dgm:presLayoutVars>
      </dgm:prSet>
      <dgm:spPr/>
    </dgm:pt>
    <dgm:pt modelId="{3986AA7E-2182-4761-BD81-D4D108C41BAD}" type="pres">
      <dgm:prSet presAssocID="{F45389C1-AA51-4D1F-923B-64434E8698AE}" presName="Image" presStyleLbl="node1" presStyleIdx="1" presStyleCnt="3" custLinFactX="-100000" custLinFactNeighborX="-136143"/>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chemeClr val="accent6"/>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Research with solid fill"/>
        </a:ext>
      </dgm:extLst>
    </dgm:pt>
    <dgm:pt modelId="{08DF9D76-3574-4E72-A197-1EA86A286554}" type="pres">
      <dgm:prSet presAssocID="{F45389C1-AA51-4D1F-923B-64434E8698AE}" presName="childText" presStyleLbl="lnNode1" presStyleIdx="1" presStyleCnt="3" custScaleX="154073" custLinFactNeighborX="6209">
        <dgm:presLayoutVars>
          <dgm:chMax val="0"/>
          <dgm:chPref val="0"/>
          <dgm:bulletEnabled val="1"/>
        </dgm:presLayoutVars>
      </dgm:prSet>
      <dgm:spPr>
        <a:prstGeom prst="rect">
          <a:avLst/>
        </a:prstGeom>
      </dgm:spPr>
    </dgm:pt>
    <dgm:pt modelId="{F8C329EC-CDFD-4EC4-9537-C5F974481B13}" type="pres">
      <dgm:prSet presAssocID="{157FABCB-7622-4DC1-96D6-07DBB3C6B5F3}" presName="childComposite" presStyleCnt="0">
        <dgm:presLayoutVars>
          <dgm:chMax val="0"/>
          <dgm:chPref val="0"/>
        </dgm:presLayoutVars>
      </dgm:prSet>
      <dgm:spPr/>
    </dgm:pt>
    <dgm:pt modelId="{60C13C95-111A-4EBC-A7F3-44B579515B75}" type="pres">
      <dgm:prSet presAssocID="{157FABCB-7622-4DC1-96D6-07DBB3C6B5F3}" presName="Image" presStyleLbl="node1" presStyleIdx="2" presStyleCnt="3" custLinFactX="-100000" custLinFactNeighborX="-136143"/>
      <dgm:spPr>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solidFill>
            <a:schemeClr val="accent6"/>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Briefcase with solid fill"/>
        </a:ext>
      </dgm:extLst>
    </dgm:pt>
    <dgm:pt modelId="{68411F4F-8274-4C17-A46F-AABCD94ABB7F}" type="pres">
      <dgm:prSet presAssocID="{157FABCB-7622-4DC1-96D6-07DBB3C6B5F3}" presName="childText" presStyleLbl="lnNode1" presStyleIdx="2" presStyleCnt="3" custScaleX="154073" custLinFactNeighborX="6209">
        <dgm:presLayoutVars>
          <dgm:chMax val="0"/>
          <dgm:chPref val="0"/>
          <dgm:bulletEnabled val="1"/>
        </dgm:presLayoutVars>
      </dgm:prSet>
      <dgm:spPr>
        <a:prstGeom prst="rect">
          <a:avLst/>
        </a:prstGeom>
      </dgm:spPr>
    </dgm:pt>
  </dgm:ptLst>
  <dgm:cxnLst>
    <dgm:cxn modelId="{13866A2B-F06C-4259-890A-7E910858DE05}" srcId="{340D59E2-28C2-4587-AF9C-C6788710A795}" destId="{157FABCB-7622-4DC1-96D6-07DBB3C6B5F3}" srcOrd="2" destOrd="0" parTransId="{B308B41E-6191-41AC-85AE-D06F5BF2AF1D}" sibTransId="{E207CF08-5FC9-47A8-AE68-1E13F3A00A8E}"/>
    <dgm:cxn modelId="{DCBAF538-4096-48F5-95C4-605D9A24F623}" type="presOf" srcId="{7BC4BC06-FDF1-402F-8BC8-677585567E1C}" destId="{7C1A7FBD-27C6-442E-9E4C-674EF0C0C727}" srcOrd="0" destOrd="0" presId="urn:microsoft.com/office/officeart/2008/layout/PictureAccentList"/>
    <dgm:cxn modelId="{F4EF6C69-C4D9-4F56-834C-B38137281A19}" srcId="{340D59E2-28C2-4587-AF9C-C6788710A795}" destId="{F45389C1-AA51-4D1F-923B-64434E8698AE}" srcOrd="1" destOrd="0" parTransId="{361CFBA5-79E4-45AC-8DFC-0EBBA86585ED}" sibTransId="{9394BB15-0488-44F4-A6CB-0A6043DCBD7E}"/>
    <dgm:cxn modelId="{A8C6216B-B97C-4774-8004-D49E8B7AC123}" type="presOf" srcId="{157FABCB-7622-4DC1-96D6-07DBB3C6B5F3}" destId="{68411F4F-8274-4C17-A46F-AABCD94ABB7F}" srcOrd="0" destOrd="0" presId="urn:microsoft.com/office/officeart/2008/layout/PictureAccentList"/>
    <dgm:cxn modelId="{F1085D7F-1248-412B-AFBB-AF084BFD0585}" srcId="{09E68DAB-7604-45A4-90B5-16498594A605}" destId="{340D59E2-28C2-4587-AF9C-C6788710A795}" srcOrd="0" destOrd="0" parTransId="{F954EA66-57E6-42F1-9164-AD667F764003}" sibTransId="{775E5F04-6073-47EB-928E-6B64567F28C4}"/>
    <dgm:cxn modelId="{68C5369C-F985-45E8-8BF4-4CEF25DDB2B6}" type="presOf" srcId="{09E68DAB-7604-45A4-90B5-16498594A605}" destId="{0D8ADC0B-6438-486C-9360-C68B4FFAFD44}" srcOrd="0" destOrd="0" presId="urn:microsoft.com/office/officeart/2008/layout/PictureAccentList"/>
    <dgm:cxn modelId="{DF1180B1-D6DC-4040-9172-F8AD72786AA9}" type="presOf" srcId="{F45389C1-AA51-4D1F-923B-64434E8698AE}" destId="{08DF9D76-3574-4E72-A197-1EA86A286554}" srcOrd="0" destOrd="0" presId="urn:microsoft.com/office/officeart/2008/layout/PictureAccentList"/>
    <dgm:cxn modelId="{A62789C2-998B-425A-9604-6108F803A42A}" srcId="{340D59E2-28C2-4587-AF9C-C6788710A795}" destId="{7BC4BC06-FDF1-402F-8BC8-677585567E1C}" srcOrd="0" destOrd="0" parTransId="{D72859C9-1B72-4AFA-B23A-6D9A95A88760}" sibTransId="{1E08828A-D79D-484B-87E0-B0CFCCCC47D0}"/>
    <dgm:cxn modelId="{8330E3E0-8CCC-4945-868D-EC93DF183691}" type="presOf" srcId="{340D59E2-28C2-4587-AF9C-C6788710A795}" destId="{C82F731E-11DD-49A9-B936-01615E9A0EC0}" srcOrd="0" destOrd="0" presId="urn:microsoft.com/office/officeart/2008/layout/PictureAccentList"/>
    <dgm:cxn modelId="{D13AE25A-5F06-4192-ACBD-9CC8CA6D7CEF}" type="presParOf" srcId="{0D8ADC0B-6438-486C-9360-C68B4FFAFD44}" destId="{4694BD0E-67FA-4D47-A870-F3AD7EFBAA97}" srcOrd="0" destOrd="0" presId="urn:microsoft.com/office/officeart/2008/layout/PictureAccentList"/>
    <dgm:cxn modelId="{E54DE70E-0046-4B59-A8F9-ACA3C3CB1318}" type="presParOf" srcId="{4694BD0E-67FA-4D47-A870-F3AD7EFBAA97}" destId="{B795B678-11F5-40A6-83A5-16D90FF05100}" srcOrd="0" destOrd="0" presId="urn:microsoft.com/office/officeart/2008/layout/PictureAccentList"/>
    <dgm:cxn modelId="{55631C8D-F9AF-4514-BB1B-B217F668D367}" type="presParOf" srcId="{B795B678-11F5-40A6-83A5-16D90FF05100}" destId="{C82F731E-11DD-49A9-B936-01615E9A0EC0}" srcOrd="0" destOrd="0" presId="urn:microsoft.com/office/officeart/2008/layout/PictureAccentList"/>
    <dgm:cxn modelId="{8E8B64AE-7E0C-4314-A332-FA6CD8C27614}" type="presParOf" srcId="{4694BD0E-67FA-4D47-A870-F3AD7EFBAA97}" destId="{2E6E7C65-75F9-4B80-AD25-7765FFB4C2DC}" srcOrd="1" destOrd="0" presId="urn:microsoft.com/office/officeart/2008/layout/PictureAccentList"/>
    <dgm:cxn modelId="{22B77F01-A53B-4FBC-B7B5-3F04EEBCA114}" type="presParOf" srcId="{2E6E7C65-75F9-4B80-AD25-7765FFB4C2DC}" destId="{7EF2A09E-FFF8-488A-AACF-C217E2C9B501}" srcOrd="0" destOrd="0" presId="urn:microsoft.com/office/officeart/2008/layout/PictureAccentList"/>
    <dgm:cxn modelId="{28BB9DB7-015D-48B4-B749-4897D22730C6}" type="presParOf" srcId="{7EF2A09E-FFF8-488A-AACF-C217E2C9B501}" destId="{0800B220-D7B1-44E2-A676-4225F4669AF9}" srcOrd="0" destOrd="0" presId="urn:microsoft.com/office/officeart/2008/layout/PictureAccentList"/>
    <dgm:cxn modelId="{4378F147-6954-49BA-8B3F-4785BB0CA2FB}" type="presParOf" srcId="{7EF2A09E-FFF8-488A-AACF-C217E2C9B501}" destId="{7C1A7FBD-27C6-442E-9E4C-674EF0C0C727}" srcOrd="1" destOrd="0" presId="urn:microsoft.com/office/officeart/2008/layout/PictureAccentList"/>
    <dgm:cxn modelId="{1AC0602D-EE84-4FE7-B11B-95BC663EEBFD}" type="presParOf" srcId="{2E6E7C65-75F9-4B80-AD25-7765FFB4C2DC}" destId="{7B438C08-E6E8-46C6-9E2E-E4C0DB07B175}" srcOrd="1" destOrd="0" presId="urn:microsoft.com/office/officeart/2008/layout/PictureAccentList"/>
    <dgm:cxn modelId="{46BA691A-F00A-4501-9CE8-DDDA628EB98C}" type="presParOf" srcId="{7B438C08-E6E8-46C6-9E2E-E4C0DB07B175}" destId="{3986AA7E-2182-4761-BD81-D4D108C41BAD}" srcOrd="0" destOrd="0" presId="urn:microsoft.com/office/officeart/2008/layout/PictureAccentList"/>
    <dgm:cxn modelId="{FC91CB1F-5E5B-4C1B-BA04-C3DE0D3EC0A0}" type="presParOf" srcId="{7B438C08-E6E8-46C6-9E2E-E4C0DB07B175}" destId="{08DF9D76-3574-4E72-A197-1EA86A286554}" srcOrd="1" destOrd="0" presId="urn:microsoft.com/office/officeart/2008/layout/PictureAccentList"/>
    <dgm:cxn modelId="{854C04F1-1CF6-4292-BD0C-8E0C1FD0DDAE}" type="presParOf" srcId="{2E6E7C65-75F9-4B80-AD25-7765FFB4C2DC}" destId="{F8C329EC-CDFD-4EC4-9537-C5F974481B13}" srcOrd="2" destOrd="0" presId="urn:microsoft.com/office/officeart/2008/layout/PictureAccentList"/>
    <dgm:cxn modelId="{5D51F00C-8F8B-42F4-967F-CB6F2075468B}" type="presParOf" srcId="{F8C329EC-CDFD-4EC4-9537-C5F974481B13}" destId="{60C13C95-111A-4EBC-A7F3-44B579515B75}" srcOrd="0" destOrd="0" presId="urn:microsoft.com/office/officeart/2008/layout/PictureAccentList"/>
    <dgm:cxn modelId="{89FF59C0-73AD-4CD1-B8C5-A330D6D4180B}" type="presParOf" srcId="{F8C329EC-CDFD-4EC4-9537-C5F974481B13}" destId="{68411F4F-8274-4C17-A46F-AABCD94ABB7F}"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CD23EB-0025-4350-9F50-0AEBAF5ACE98}" type="doc">
      <dgm:prSet loTypeId="urn:microsoft.com/office/officeart/2005/8/layout/radial2" loCatId="relationship" qsTypeId="urn:microsoft.com/office/officeart/2005/8/quickstyle/simple3" qsCatId="simple" csTypeId="urn:microsoft.com/office/officeart/2005/8/colors/accent3_5" csCatId="accent3" phldr="1"/>
      <dgm:spPr/>
      <dgm:t>
        <a:bodyPr/>
        <a:lstStyle/>
        <a:p>
          <a:endParaRPr lang="en-US"/>
        </a:p>
      </dgm:t>
    </dgm:pt>
    <dgm:pt modelId="{445802BF-54A0-4962-82C1-90E616220782}">
      <dgm:prSet custT="1"/>
      <dgm:spPr>
        <a:solidFill>
          <a:srgbClr val="00B0F0">
            <a:alpha val="80000"/>
          </a:srgbClr>
        </a:solidFill>
      </dgm:spPr>
      <dgm:t>
        <a:bodyPr/>
        <a:lstStyle/>
        <a:p>
          <a:r>
            <a:rPr lang="en-US" sz="1050" dirty="0"/>
            <a:t>533 Alerts / 67 Services</a:t>
          </a:r>
        </a:p>
      </dgm:t>
    </dgm:pt>
    <dgm:pt modelId="{C372B8E3-8BEF-43CC-BCC3-8911C9076608}" type="parTrans" cxnId="{939E38CE-EEAC-480E-A9A4-54B13480B0BA}">
      <dgm:prSet/>
      <dgm:spPr/>
      <dgm:t>
        <a:bodyPr/>
        <a:lstStyle/>
        <a:p>
          <a:endParaRPr lang="en-US"/>
        </a:p>
      </dgm:t>
    </dgm:pt>
    <dgm:pt modelId="{1327A128-9135-4B05-B61F-9DA0BFD9B209}" type="sibTrans" cxnId="{939E38CE-EEAC-480E-A9A4-54B13480B0BA}">
      <dgm:prSet/>
      <dgm:spPr/>
      <dgm:t>
        <a:bodyPr/>
        <a:lstStyle/>
        <a:p>
          <a:endParaRPr lang="en-US"/>
        </a:p>
      </dgm:t>
    </dgm:pt>
    <dgm:pt modelId="{A7CA8B3F-5694-491D-87BB-C8879383A5A8}">
      <dgm:prSet custT="1"/>
      <dgm:spPr>
        <a:solidFill>
          <a:srgbClr val="00B0F0">
            <a:alpha val="70000"/>
          </a:srgbClr>
        </a:solidFill>
      </dgm:spPr>
      <dgm:t>
        <a:bodyPr/>
        <a:lstStyle/>
        <a:p>
          <a:r>
            <a:rPr lang="en-US" sz="1050" dirty="0"/>
            <a:t>&gt; 160 Customers</a:t>
          </a:r>
        </a:p>
      </dgm:t>
    </dgm:pt>
    <dgm:pt modelId="{081F883B-4AFD-4C4F-B8F4-09522E1CD009}" type="parTrans" cxnId="{E0B68C12-4738-4151-8850-320AA27323B1}">
      <dgm:prSet/>
      <dgm:spPr/>
      <dgm:t>
        <a:bodyPr/>
        <a:lstStyle/>
        <a:p>
          <a:endParaRPr lang="en-US"/>
        </a:p>
      </dgm:t>
    </dgm:pt>
    <dgm:pt modelId="{61040687-D337-4554-B51D-B29417AE1151}" type="sibTrans" cxnId="{E0B68C12-4738-4151-8850-320AA27323B1}">
      <dgm:prSet/>
      <dgm:spPr/>
      <dgm:t>
        <a:bodyPr/>
        <a:lstStyle/>
        <a:p>
          <a:endParaRPr lang="en-US"/>
        </a:p>
      </dgm:t>
    </dgm:pt>
    <dgm:pt modelId="{B6DFE6F5-6C2F-4B40-8012-B95BBF6237BF}">
      <dgm:prSet custT="1"/>
      <dgm:spPr>
        <a:solidFill>
          <a:srgbClr val="00B0F0">
            <a:alpha val="50000"/>
          </a:srgbClr>
        </a:solidFill>
      </dgm:spPr>
      <dgm:t>
        <a:bodyPr/>
        <a:lstStyle/>
        <a:p>
          <a:r>
            <a:rPr lang="en-US" sz="1050" dirty="0"/>
            <a:t>&gt; 4k Unique Visitors</a:t>
          </a:r>
        </a:p>
      </dgm:t>
    </dgm:pt>
    <dgm:pt modelId="{6EE22A43-D3B2-4D16-96A9-4BCA4D14C115}" type="parTrans" cxnId="{B03A6578-27CC-4DE4-A6C6-D13193CE3580}">
      <dgm:prSet/>
      <dgm:spPr/>
      <dgm:t>
        <a:bodyPr/>
        <a:lstStyle/>
        <a:p>
          <a:endParaRPr lang="en-US"/>
        </a:p>
      </dgm:t>
    </dgm:pt>
    <dgm:pt modelId="{9685F389-E08B-45B0-8299-EFF38ED668B1}" type="sibTrans" cxnId="{B03A6578-27CC-4DE4-A6C6-D13193CE3580}">
      <dgm:prSet/>
      <dgm:spPr/>
      <dgm:t>
        <a:bodyPr/>
        <a:lstStyle/>
        <a:p>
          <a:endParaRPr lang="en-US"/>
        </a:p>
      </dgm:t>
    </dgm:pt>
    <dgm:pt modelId="{FE7C9801-3F31-4088-B59A-2A07001B94B1}">
      <dgm:prSet custT="1"/>
      <dgm:spPr>
        <a:solidFill>
          <a:srgbClr val="00B0F0">
            <a:alpha val="60000"/>
          </a:srgbClr>
        </a:solidFill>
      </dgm:spPr>
      <dgm:t>
        <a:bodyPr/>
        <a:lstStyle/>
        <a:p>
          <a:r>
            <a:rPr lang="en-US" sz="1050" dirty="0"/>
            <a:t>&gt; 640 </a:t>
          </a:r>
          <a:r>
            <a:rPr lang="en-US" sz="900" dirty="0"/>
            <a:t>Deployments</a:t>
          </a:r>
          <a:endParaRPr lang="en-US" sz="1050" dirty="0"/>
        </a:p>
      </dgm:t>
    </dgm:pt>
    <dgm:pt modelId="{283B24A1-B35D-40CF-8BEB-70C98F90B8DC}" type="parTrans" cxnId="{1B2CDFDE-61BC-4682-A454-BC3BE7F65F46}">
      <dgm:prSet/>
      <dgm:spPr/>
      <dgm:t>
        <a:bodyPr/>
        <a:lstStyle/>
        <a:p>
          <a:endParaRPr lang="en-US"/>
        </a:p>
      </dgm:t>
    </dgm:pt>
    <dgm:pt modelId="{7E3C2E4D-7379-437D-96F6-734400F9DE10}" type="sibTrans" cxnId="{1B2CDFDE-61BC-4682-A454-BC3BE7F65F46}">
      <dgm:prSet/>
      <dgm:spPr/>
      <dgm:t>
        <a:bodyPr/>
        <a:lstStyle/>
        <a:p>
          <a:endParaRPr lang="en-US"/>
        </a:p>
      </dgm:t>
    </dgm:pt>
    <dgm:pt modelId="{D8CBB12E-85BF-4A8D-9261-CA6037128226}" type="pres">
      <dgm:prSet presAssocID="{02CD23EB-0025-4350-9F50-0AEBAF5ACE98}" presName="composite" presStyleCnt="0">
        <dgm:presLayoutVars>
          <dgm:chMax val="5"/>
          <dgm:dir/>
          <dgm:animLvl val="ctr"/>
          <dgm:resizeHandles val="exact"/>
        </dgm:presLayoutVars>
      </dgm:prSet>
      <dgm:spPr/>
    </dgm:pt>
    <dgm:pt modelId="{1D820CD4-F2DC-4D63-8866-AA81F9DB7EEB}" type="pres">
      <dgm:prSet presAssocID="{02CD23EB-0025-4350-9F50-0AEBAF5ACE98}" presName="cycle" presStyleCnt="0"/>
      <dgm:spPr/>
    </dgm:pt>
    <dgm:pt modelId="{718B22AA-C252-4F65-AD9C-0D4599788CC4}" type="pres">
      <dgm:prSet presAssocID="{02CD23EB-0025-4350-9F50-0AEBAF5ACE98}" presName="centerShape" presStyleCnt="0"/>
      <dgm:spPr/>
    </dgm:pt>
    <dgm:pt modelId="{12F5D3B5-9363-45AA-A2BD-D5CC958BD02E}" type="pres">
      <dgm:prSet presAssocID="{02CD23EB-0025-4350-9F50-0AEBAF5ACE98}" presName="connSite" presStyleLbl="node1" presStyleIdx="0" presStyleCnt="5"/>
      <dgm:spPr/>
    </dgm:pt>
    <dgm:pt modelId="{2AB838E6-267E-4DAF-AA5A-B752E36615CF}" type="pres">
      <dgm:prSet presAssocID="{02CD23EB-0025-4350-9F50-0AEBAF5ACE98}" presName="visible" presStyleLbl="node1" presStyleIdx="0" presStyleCnt="5" custScaleX="110000" custScaleY="110000"/>
      <dgm:spPr>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dgm:spPr>
    </dgm:pt>
    <dgm:pt modelId="{E49B6C42-8DE8-4150-81B2-D2685F84F6AC}" type="pres">
      <dgm:prSet presAssocID="{C372B8E3-8BEF-43CC-BCC3-8911C9076608}" presName="Name25" presStyleLbl="parChTrans1D1" presStyleIdx="0" presStyleCnt="4"/>
      <dgm:spPr/>
    </dgm:pt>
    <dgm:pt modelId="{968E427E-A6BA-4C30-9247-879DCAFD874B}" type="pres">
      <dgm:prSet presAssocID="{445802BF-54A0-4962-82C1-90E616220782}" presName="node" presStyleCnt="0"/>
      <dgm:spPr/>
    </dgm:pt>
    <dgm:pt modelId="{DDEDEB90-0F40-467F-8989-055A3855CB45}" type="pres">
      <dgm:prSet presAssocID="{445802BF-54A0-4962-82C1-90E616220782}" presName="parentNode" presStyleLbl="node1" presStyleIdx="1" presStyleCnt="5" custScaleX="121000" custScaleY="121000">
        <dgm:presLayoutVars>
          <dgm:chMax val="1"/>
          <dgm:bulletEnabled val="1"/>
        </dgm:presLayoutVars>
      </dgm:prSet>
      <dgm:spPr/>
    </dgm:pt>
    <dgm:pt modelId="{80F5C383-339A-4DB2-AD5A-D94470A2EA0B}" type="pres">
      <dgm:prSet presAssocID="{445802BF-54A0-4962-82C1-90E616220782}" presName="childNode" presStyleLbl="revTx" presStyleIdx="0" presStyleCnt="0">
        <dgm:presLayoutVars>
          <dgm:bulletEnabled val="1"/>
        </dgm:presLayoutVars>
      </dgm:prSet>
      <dgm:spPr/>
    </dgm:pt>
    <dgm:pt modelId="{9D4D3CF1-9411-4DA1-968C-D7FB5844CDD9}" type="pres">
      <dgm:prSet presAssocID="{081F883B-4AFD-4C4F-B8F4-09522E1CD009}" presName="Name25" presStyleLbl="parChTrans1D1" presStyleIdx="1" presStyleCnt="4"/>
      <dgm:spPr/>
    </dgm:pt>
    <dgm:pt modelId="{8F8112C4-FC4E-48A5-BCAD-14503BAAED8C}" type="pres">
      <dgm:prSet presAssocID="{A7CA8B3F-5694-491D-87BB-C8879383A5A8}" presName="node" presStyleCnt="0"/>
      <dgm:spPr/>
    </dgm:pt>
    <dgm:pt modelId="{7A36E9AF-7EBC-4939-9019-5469F73C4F55}" type="pres">
      <dgm:prSet presAssocID="{A7CA8B3F-5694-491D-87BB-C8879383A5A8}" presName="parentNode" presStyleLbl="node1" presStyleIdx="2" presStyleCnt="5" custScaleX="121000" custScaleY="121000">
        <dgm:presLayoutVars>
          <dgm:chMax val="1"/>
          <dgm:bulletEnabled val="1"/>
        </dgm:presLayoutVars>
      </dgm:prSet>
      <dgm:spPr/>
    </dgm:pt>
    <dgm:pt modelId="{6FBA7994-B9C6-48CE-AA94-79C11D28DEC5}" type="pres">
      <dgm:prSet presAssocID="{A7CA8B3F-5694-491D-87BB-C8879383A5A8}" presName="childNode" presStyleLbl="revTx" presStyleIdx="0" presStyleCnt="0">
        <dgm:presLayoutVars>
          <dgm:bulletEnabled val="1"/>
        </dgm:presLayoutVars>
      </dgm:prSet>
      <dgm:spPr/>
    </dgm:pt>
    <dgm:pt modelId="{444A2442-CB57-4A5D-83CF-275FDDD896B4}" type="pres">
      <dgm:prSet presAssocID="{283B24A1-B35D-40CF-8BEB-70C98F90B8DC}" presName="Name25" presStyleLbl="parChTrans1D1" presStyleIdx="2" presStyleCnt="4"/>
      <dgm:spPr/>
    </dgm:pt>
    <dgm:pt modelId="{8D96945E-44B2-415D-A555-C167D4E2A161}" type="pres">
      <dgm:prSet presAssocID="{FE7C9801-3F31-4088-B59A-2A07001B94B1}" presName="node" presStyleCnt="0"/>
      <dgm:spPr/>
    </dgm:pt>
    <dgm:pt modelId="{8623CB61-D4FD-4248-B1D7-3A1210D8D472}" type="pres">
      <dgm:prSet presAssocID="{FE7C9801-3F31-4088-B59A-2A07001B94B1}" presName="parentNode" presStyleLbl="node1" presStyleIdx="3" presStyleCnt="5" custScaleX="121000" custScaleY="121000">
        <dgm:presLayoutVars>
          <dgm:chMax val="1"/>
          <dgm:bulletEnabled val="1"/>
        </dgm:presLayoutVars>
      </dgm:prSet>
      <dgm:spPr/>
    </dgm:pt>
    <dgm:pt modelId="{4D23DFC9-8063-4724-AB30-9ECF051AE21B}" type="pres">
      <dgm:prSet presAssocID="{FE7C9801-3F31-4088-B59A-2A07001B94B1}" presName="childNode" presStyleLbl="revTx" presStyleIdx="0" presStyleCnt="0">
        <dgm:presLayoutVars>
          <dgm:bulletEnabled val="1"/>
        </dgm:presLayoutVars>
      </dgm:prSet>
      <dgm:spPr/>
    </dgm:pt>
    <dgm:pt modelId="{FF3D94FB-A492-4346-ADC5-14D5A221A218}" type="pres">
      <dgm:prSet presAssocID="{6EE22A43-D3B2-4D16-96A9-4BCA4D14C115}" presName="Name25" presStyleLbl="parChTrans1D1" presStyleIdx="3" presStyleCnt="4"/>
      <dgm:spPr/>
    </dgm:pt>
    <dgm:pt modelId="{F1D744D2-4D8F-42F2-93F0-1B521967A14B}" type="pres">
      <dgm:prSet presAssocID="{B6DFE6F5-6C2F-4B40-8012-B95BBF6237BF}" presName="node" presStyleCnt="0"/>
      <dgm:spPr/>
    </dgm:pt>
    <dgm:pt modelId="{FED83114-471E-41A2-90A6-F2E4EFEDF3B8}" type="pres">
      <dgm:prSet presAssocID="{B6DFE6F5-6C2F-4B40-8012-B95BBF6237BF}" presName="parentNode" presStyleLbl="node1" presStyleIdx="4" presStyleCnt="5" custScaleX="121000" custScaleY="121000">
        <dgm:presLayoutVars>
          <dgm:chMax val="1"/>
          <dgm:bulletEnabled val="1"/>
        </dgm:presLayoutVars>
      </dgm:prSet>
      <dgm:spPr/>
    </dgm:pt>
    <dgm:pt modelId="{4D7CC591-34F8-46A0-8CDC-98FF4F546CA9}" type="pres">
      <dgm:prSet presAssocID="{B6DFE6F5-6C2F-4B40-8012-B95BBF6237BF}" presName="childNode" presStyleLbl="revTx" presStyleIdx="0" presStyleCnt="0">
        <dgm:presLayoutVars>
          <dgm:bulletEnabled val="1"/>
        </dgm:presLayoutVars>
      </dgm:prSet>
      <dgm:spPr/>
    </dgm:pt>
  </dgm:ptLst>
  <dgm:cxnLst>
    <dgm:cxn modelId="{E0B68C12-4738-4151-8850-320AA27323B1}" srcId="{02CD23EB-0025-4350-9F50-0AEBAF5ACE98}" destId="{A7CA8B3F-5694-491D-87BB-C8879383A5A8}" srcOrd="1" destOrd="0" parTransId="{081F883B-4AFD-4C4F-B8F4-09522E1CD009}" sibTransId="{61040687-D337-4554-B51D-B29417AE1151}"/>
    <dgm:cxn modelId="{94A3A138-DB14-48D3-98F4-897B30DF8274}" type="presOf" srcId="{283B24A1-B35D-40CF-8BEB-70C98F90B8DC}" destId="{444A2442-CB57-4A5D-83CF-275FDDD896B4}" srcOrd="0" destOrd="0" presId="urn:microsoft.com/office/officeart/2005/8/layout/radial2"/>
    <dgm:cxn modelId="{5887904B-D9E4-402A-9B1B-58FA340CE0E2}" type="presOf" srcId="{B6DFE6F5-6C2F-4B40-8012-B95BBF6237BF}" destId="{FED83114-471E-41A2-90A6-F2E4EFEDF3B8}" srcOrd="0" destOrd="0" presId="urn:microsoft.com/office/officeart/2005/8/layout/radial2"/>
    <dgm:cxn modelId="{30480353-A060-4DA3-B6CD-11F057B3571E}" type="presOf" srcId="{FE7C9801-3F31-4088-B59A-2A07001B94B1}" destId="{8623CB61-D4FD-4248-B1D7-3A1210D8D472}" srcOrd="0" destOrd="0" presId="urn:microsoft.com/office/officeart/2005/8/layout/radial2"/>
    <dgm:cxn modelId="{B03A6578-27CC-4DE4-A6C6-D13193CE3580}" srcId="{02CD23EB-0025-4350-9F50-0AEBAF5ACE98}" destId="{B6DFE6F5-6C2F-4B40-8012-B95BBF6237BF}" srcOrd="3" destOrd="0" parTransId="{6EE22A43-D3B2-4D16-96A9-4BCA4D14C115}" sibTransId="{9685F389-E08B-45B0-8299-EFF38ED668B1}"/>
    <dgm:cxn modelId="{EDD6317E-CA36-46CC-9EB1-276C6DBB59BE}" type="presOf" srcId="{A7CA8B3F-5694-491D-87BB-C8879383A5A8}" destId="{7A36E9AF-7EBC-4939-9019-5469F73C4F55}" srcOrd="0" destOrd="0" presId="urn:microsoft.com/office/officeart/2005/8/layout/radial2"/>
    <dgm:cxn modelId="{FF96C690-1319-4540-80C4-8D8220696542}" type="presOf" srcId="{02CD23EB-0025-4350-9F50-0AEBAF5ACE98}" destId="{D8CBB12E-85BF-4A8D-9261-CA6037128226}" srcOrd="0" destOrd="0" presId="urn:microsoft.com/office/officeart/2005/8/layout/radial2"/>
    <dgm:cxn modelId="{FFC02E93-6292-4D86-B437-CD7C1289603D}" type="presOf" srcId="{C372B8E3-8BEF-43CC-BCC3-8911C9076608}" destId="{E49B6C42-8DE8-4150-81B2-D2685F84F6AC}" srcOrd="0" destOrd="0" presId="urn:microsoft.com/office/officeart/2005/8/layout/radial2"/>
    <dgm:cxn modelId="{A7619EA4-1AC3-4C43-8072-AFF1D13EA5EE}" type="presOf" srcId="{6EE22A43-D3B2-4D16-96A9-4BCA4D14C115}" destId="{FF3D94FB-A492-4346-ADC5-14D5A221A218}" srcOrd="0" destOrd="0" presId="urn:microsoft.com/office/officeart/2005/8/layout/radial2"/>
    <dgm:cxn modelId="{BAF1A8C8-C8C5-41AB-ACC4-DC26C5C9B9DB}" type="presOf" srcId="{081F883B-4AFD-4C4F-B8F4-09522E1CD009}" destId="{9D4D3CF1-9411-4DA1-968C-D7FB5844CDD9}" srcOrd="0" destOrd="0" presId="urn:microsoft.com/office/officeart/2005/8/layout/radial2"/>
    <dgm:cxn modelId="{D41C6BCC-D131-4C09-9BC3-3B766037EEF2}" type="presOf" srcId="{445802BF-54A0-4962-82C1-90E616220782}" destId="{DDEDEB90-0F40-467F-8989-055A3855CB45}" srcOrd="0" destOrd="0" presId="urn:microsoft.com/office/officeart/2005/8/layout/radial2"/>
    <dgm:cxn modelId="{939E38CE-EEAC-480E-A9A4-54B13480B0BA}" srcId="{02CD23EB-0025-4350-9F50-0AEBAF5ACE98}" destId="{445802BF-54A0-4962-82C1-90E616220782}" srcOrd="0" destOrd="0" parTransId="{C372B8E3-8BEF-43CC-BCC3-8911C9076608}" sibTransId="{1327A128-9135-4B05-B61F-9DA0BFD9B209}"/>
    <dgm:cxn modelId="{1B2CDFDE-61BC-4682-A454-BC3BE7F65F46}" srcId="{02CD23EB-0025-4350-9F50-0AEBAF5ACE98}" destId="{FE7C9801-3F31-4088-B59A-2A07001B94B1}" srcOrd="2" destOrd="0" parTransId="{283B24A1-B35D-40CF-8BEB-70C98F90B8DC}" sibTransId="{7E3C2E4D-7379-437D-96F6-734400F9DE10}"/>
    <dgm:cxn modelId="{4CCABEB1-6E0C-48FF-852E-5012DC51680C}" type="presParOf" srcId="{D8CBB12E-85BF-4A8D-9261-CA6037128226}" destId="{1D820CD4-F2DC-4D63-8866-AA81F9DB7EEB}" srcOrd="0" destOrd="0" presId="urn:microsoft.com/office/officeart/2005/8/layout/radial2"/>
    <dgm:cxn modelId="{19D0750B-39B3-468D-ABAE-2B760E1DE834}" type="presParOf" srcId="{1D820CD4-F2DC-4D63-8866-AA81F9DB7EEB}" destId="{718B22AA-C252-4F65-AD9C-0D4599788CC4}" srcOrd="0" destOrd="0" presId="urn:microsoft.com/office/officeart/2005/8/layout/radial2"/>
    <dgm:cxn modelId="{68AD9D67-22E8-493F-B8F0-34C824E8D114}" type="presParOf" srcId="{718B22AA-C252-4F65-AD9C-0D4599788CC4}" destId="{12F5D3B5-9363-45AA-A2BD-D5CC958BD02E}" srcOrd="0" destOrd="0" presId="urn:microsoft.com/office/officeart/2005/8/layout/radial2"/>
    <dgm:cxn modelId="{EA3A5DF2-D5B7-42CE-AC74-656B9213F4DA}" type="presParOf" srcId="{718B22AA-C252-4F65-AD9C-0D4599788CC4}" destId="{2AB838E6-267E-4DAF-AA5A-B752E36615CF}" srcOrd="1" destOrd="0" presId="urn:microsoft.com/office/officeart/2005/8/layout/radial2"/>
    <dgm:cxn modelId="{A0FD4537-1AD4-49AB-BF8E-FD23C8A52E32}" type="presParOf" srcId="{1D820CD4-F2DC-4D63-8866-AA81F9DB7EEB}" destId="{E49B6C42-8DE8-4150-81B2-D2685F84F6AC}" srcOrd="1" destOrd="0" presId="urn:microsoft.com/office/officeart/2005/8/layout/radial2"/>
    <dgm:cxn modelId="{AF74F219-F916-495E-8733-2E737AAC3079}" type="presParOf" srcId="{1D820CD4-F2DC-4D63-8866-AA81F9DB7EEB}" destId="{968E427E-A6BA-4C30-9247-879DCAFD874B}" srcOrd="2" destOrd="0" presId="urn:microsoft.com/office/officeart/2005/8/layout/radial2"/>
    <dgm:cxn modelId="{F60D4BF2-3296-4C46-BA86-FB35FD6D3810}" type="presParOf" srcId="{968E427E-A6BA-4C30-9247-879DCAFD874B}" destId="{DDEDEB90-0F40-467F-8989-055A3855CB45}" srcOrd="0" destOrd="0" presId="urn:microsoft.com/office/officeart/2005/8/layout/radial2"/>
    <dgm:cxn modelId="{591206C8-ECAD-4FFF-B7E9-9EF8458FA8C6}" type="presParOf" srcId="{968E427E-A6BA-4C30-9247-879DCAFD874B}" destId="{80F5C383-339A-4DB2-AD5A-D94470A2EA0B}" srcOrd="1" destOrd="0" presId="urn:microsoft.com/office/officeart/2005/8/layout/radial2"/>
    <dgm:cxn modelId="{147D047B-C9C5-44D3-809D-189A11E0054B}" type="presParOf" srcId="{1D820CD4-F2DC-4D63-8866-AA81F9DB7EEB}" destId="{9D4D3CF1-9411-4DA1-968C-D7FB5844CDD9}" srcOrd="3" destOrd="0" presId="urn:microsoft.com/office/officeart/2005/8/layout/radial2"/>
    <dgm:cxn modelId="{8081FFCF-6BF8-401D-B88B-AEFDB22B1B61}" type="presParOf" srcId="{1D820CD4-F2DC-4D63-8866-AA81F9DB7EEB}" destId="{8F8112C4-FC4E-48A5-BCAD-14503BAAED8C}" srcOrd="4" destOrd="0" presId="urn:microsoft.com/office/officeart/2005/8/layout/radial2"/>
    <dgm:cxn modelId="{7539E2A1-2E61-4880-83BD-6989675054C0}" type="presParOf" srcId="{8F8112C4-FC4E-48A5-BCAD-14503BAAED8C}" destId="{7A36E9AF-7EBC-4939-9019-5469F73C4F55}" srcOrd="0" destOrd="0" presId="urn:microsoft.com/office/officeart/2005/8/layout/radial2"/>
    <dgm:cxn modelId="{63404A74-6052-49F5-A2C5-EA6337608C69}" type="presParOf" srcId="{8F8112C4-FC4E-48A5-BCAD-14503BAAED8C}" destId="{6FBA7994-B9C6-48CE-AA94-79C11D28DEC5}" srcOrd="1" destOrd="0" presId="urn:microsoft.com/office/officeart/2005/8/layout/radial2"/>
    <dgm:cxn modelId="{544B4CB0-5691-4410-8370-B8661B7F1E81}" type="presParOf" srcId="{1D820CD4-F2DC-4D63-8866-AA81F9DB7EEB}" destId="{444A2442-CB57-4A5D-83CF-275FDDD896B4}" srcOrd="5" destOrd="0" presId="urn:microsoft.com/office/officeart/2005/8/layout/radial2"/>
    <dgm:cxn modelId="{2CAC6959-DFCC-44B7-B24A-E333F680A5B5}" type="presParOf" srcId="{1D820CD4-F2DC-4D63-8866-AA81F9DB7EEB}" destId="{8D96945E-44B2-415D-A555-C167D4E2A161}" srcOrd="6" destOrd="0" presId="urn:microsoft.com/office/officeart/2005/8/layout/radial2"/>
    <dgm:cxn modelId="{A3DA6D8B-9D34-4907-A4ED-72A9E9A61FB2}" type="presParOf" srcId="{8D96945E-44B2-415D-A555-C167D4E2A161}" destId="{8623CB61-D4FD-4248-B1D7-3A1210D8D472}" srcOrd="0" destOrd="0" presId="urn:microsoft.com/office/officeart/2005/8/layout/radial2"/>
    <dgm:cxn modelId="{214EFDF6-F2C5-4848-A7D3-024F466C2E3C}" type="presParOf" srcId="{8D96945E-44B2-415D-A555-C167D4E2A161}" destId="{4D23DFC9-8063-4724-AB30-9ECF051AE21B}" srcOrd="1" destOrd="0" presId="urn:microsoft.com/office/officeart/2005/8/layout/radial2"/>
    <dgm:cxn modelId="{CC0DC0E2-8F95-41FC-A76E-EB3A04D3DE31}" type="presParOf" srcId="{1D820CD4-F2DC-4D63-8866-AA81F9DB7EEB}" destId="{FF3D94FB-A492-4346-ADC5-14D5A221A218}" srcOrd="7" destOrd="0" presId="urn:microsoft.com/office/officeart/2005/8/layout/radial2"/>
    <dgm:cxn modelId="{710F010F-A057-4F83-8EEF-0D14A326F6AF}" type="presParOf" srcId="{1D820CD4-F2DC-4D63-8866-AA81F9DB7EEB}" destId="{F1D744D2-4D8F-42F2-93F0-1B521967A14B}" srcOrd="8" destOrd="0" presId="urn:microsoft.com/office/officeart/2005/8/layout/radial2"/>
    <dgm:cxn modelId="{47BCACE3-C670-42A8-99FB-E0551EA6A823}" type="presParOf" srcId="{F1D744D2-4D8F-42F2-93F0-1B521967A14B}" destId="{FED83114-471E-41A2-90A6-F2E4EFEDF3B8}" srcOrd="0" destOrd="0" presId="urn:microsoft.com/office/officeart/2005/8/layout/radial2"/>
    <dgm:cxn modelId="{B77C59BA-1EB5-42C3-9AF6-26CBA2CA6F77}" type="presParOf" srcId="{F1D744D2-4D8F-42F2-93F0-1B521967A14B}" destId="{4D7CC591-34F8-46A0-8CDC-98FF4F546CA9}"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914AF0-6356-4A3A-A52B-A622FF8B2B75}" type="doc">
      <dgm:prSet loTypeId="urn:microsoft.com/office/officeart/2018/2/layout/IconVerticalSolidList" loCatId="icon" qsTypeId="urn:microsoft.com/office/officeart/2005/8/quickstyle/3d4" qsCatId="3D" csTypeId="urn:microsoft.com/office/officeart/2005/8/colors/accent1_5" csCatId="accent1" phldr="1"/>
      <dgm:spPr/>
      <dgm:t>
        <a:bodyPr/>
        <a:lstStyle/>
        <a:p>
          <a:endParaRPr lang="en-US"/>
        </a:p>
      </dgm:t>
    </dgm:pt>
    <dgm:pt modelId="{70DBF237-BA44-419F-891F-6915884A1DBC}">
      <dgm:prSet phldrT="[Text]"/>
      <dgm:spPr/>
      <dgm:t>
        <a:bodyPr/>
        <a:lstStyle/>
        <a:p>
          <a:pPr>
            <a:lnSpc>
              <a:spcPct val="100000"/>
            </a:lnSpc>
          </a:pPr>
          <a:r>
            <a:rPr lang="en-US" dirty="0"/>
            <a:t>Resource Level Guidance</a:t>
          </a:r>
        </a:p>
      </dgm:t>
    </dgm:pt>
    <dgm:pt modelId="{3336D242-C00A-42AA-8A87-5119611AC185}" type="parTrans" cxnId="{0A78F105-1348-4B7E-BF75-043F5EBAEB1E}">
      <dgm:prSet/>
      <dgm:spPr/>
      <dgm:t>
        <a:bodyPr/>
        <a:lstStyle/>
        <a:p>
          <a:endParaRPr lang="en-US"/>
        </a:p>
      </dgm:t>
    </dgm:pt>
    <dgm:pt modelId="{893098D3-D9CC-4D0E-8931-9E813F4D12F0}" type="sibTrans" cxnId="{0A78F105-1348-4B7E-BF75-043F5EBAEB1E}">
      <dgm:prSet/>
      <dgm:spPr/>
      <dgm:t>
        <a:bodyPr/>
        <a:lstStyle/>
        <a:p>
          <a:endParaRPr lang="en-US"/>
        </a:p>
      </dgm:t>
    </dgm:pt>
    <dgm:pt modelId="{4A740FB5-B457-4ACA-9BEB-4EA37A112C68}">
      <dgm:prSet phldrT="[Text]"/>
      <dgm:spPr/>
      <dgm:t>
        <a:bodyPr/>
        <a:lstStyle/>
        <a:p>
          <a:pPr>
            <a:lnSpc>
              <a:spcPct val="100000"/>
            </a:lnSpc>
          </a:pPr>
          <a:r>
            <a:rPr lang="en-US" dirty="0"/>
            <a:t>Popular vs. Recommended</a:t>
          </a:r>
        </a:p>
      </dgm:t>
    </dgm:pt>
    <dgm:pt modelId="{C1B3597B-4B6A-49AC-9DFA-57A01C34D887}" type="parTrans" cxnId="{0B0CBBCD-C3EC-4925-87CD-CCDDD7992B5B}">
      <dgm:prSet/>
      <dgm:spPr/>
      <dgm:t>
        <a:bodyPr/>
        <a:lstStyle/>
        <a:p>
          <a:endParaRPr lang="en-US"/>
        </a:p>
      </dgm:t>
    </dgm:pt>
    <dgm:pt modelId="{1641573B-747C-48AD-A3F6-D11A508BA2B2}" type="sibTrans" cxnId="{0B0CBBCD-C3EC-4925-87CD-CCDDD7992B5B}">
      <dgm:prSet/>
      <dgm:spPr/>
      <dgm:t>
        <a:bodyPr/>
        <a:lstStyle/>
        <a:p>
          <a:endParaRPr lang="en-US"/>
        </a:p>
      </dgm:t>
    </dgm:pt>
    <dgm:pt modelId="{0F4E21DC-9831-401A-AE71-F7D364D7657C}">
      <dgm:prSet phldrT="[Text]"/>
      <dgm:spPr/>
      <dgm:t>
        <a:bodyPr/>
        <a:lstStyle/>
        <a:p>
          <a:pPr>
            <a:lnSpc>
              <a:spcPct val="100000"/>
            </a:lnSpc>
          </a:pPr>
          <a:r>
            <a:rPr lang="en-US" dirty="0"/>
            <a:t>Templates (ARM/Bicep)</a:t>
          </a:r>
        </a:p>
      </dgm:t>
    </dgm:pt>
    <dgm:pt modelId="{C426AF98-238B-411C-A597-E0492F106AC0}" type="parTrans" cxnId="{EF03C1A6-8EE2-4CBF-AFBC-B4617A06DF8A}">
      <dgm:prSet/>
      <dgm:spPr/>
      <dgm:t>
        <a:bodyPr/>
        <a:lstStyle/>
        <a:p>
          <a:endParaRPr lang="en-US"/>
        </a:p>
      </dgm:t>
    </dgm:pt>
    <dgm:pt modelId="{76AA1C4D-E188-4728-82CA-0FD8417DF61D}" type="sibTrans" cxnId="{EF03C1A6-8EE2-4CBF-AFBC-B4617A06DF8A}">
      <dgm:prSet/>
      <dgm:spPr/>
      <dgm:t>
        <a:bodyPr/>
        <a:lstStyle/>
        <a:p>
          <a:endParaRPr lang="en-US"/>
        </a:p>
      </dgm:t>
    </dgm:pt>
    <dgm:pt modelId="{6C970448-E7B6-4C0B-8BDE-EAAEADCB3717}">
      <dgm:prSet phldrT="[Text]"/>
      <dgm:spPr/>
      <dgm:t>
        <a:bodyPr/>
        <a:lstStyle/>
        <a:p>
          <a:pPr>
            <a:lnSpc>
              <a:spcPct val="100000"/>
            </a:lnSpc>
          </a:pPr>
          <a:r>
            <a:rPr lang="en-US" dirty="0"/>
            <a:t>Patterns and Scenarios</a:t>
          </a:r>
        </a:p>
      </dgm:t>
    </dgm:pt>
    <dgm:pt modelId="{8D12E9B7-44D1-481D-832E-A2B7E0B4A5F2}" type="parTrans" cxnId="{9A647348-AE55-4D22-85EF-7D1EB6EA9C20}">
      <dgm:prSet/>
      <dgm:spPr/>
      <dgm:t>
        <a:bodyPr/>
        <a:lstStyle/>
        <a:p>
          <a:endParaRPr lang="en-US"/>
        </a:p>
      </dgm:t>
    </dgm:pt>
    <dgm:pt modelId="{92FCF867-66F1-4FCB-BCCD-F4E1146B734D}" type="sibTrans" cxnId="{9A647348-AE55-4D22-85EF-7D1EB6EA9C20}">
      <dgm:prSet/>
      <dgm:spPr/>
      <dgm:t>
        <a:bodyPr/>
        <a:lstStyle/>
        <a:p>
          <a:endParaRPr lang="en-US"/>
        </a:p>
      </dgm:t>
    </dgm:pt>
    <dgm:pt modelId="{86095051-1E39-4E5D-9215-77F5BBC27A0D}">
      <dgm:prSet phldrT="[Text]"/>
      <dgm:spPr/>
      <dgm:t>
        <a:bodyPr/>
        <a:lstStyle/>
        <a:p>
          <a:pPr>
            <a:lnSpc>
              <a:spcPct val="100000"/>
            </a:lnSpc>
          </a:pPr>
          <a:r>
            <a:rPr lang="en-US" dirty="0"/>
            <a:t>ALZ / AVD / AVS / HPC</a:t>
          </a:r>
        </a:p>
      </dgm:t>
    </dgm:pt>
    <dgm:pt modelId="{1A5A2492-AD9C-4790-92B6-387861CF463A}" type="parTrans" cxnId="{9DB363AF-8026-4003-AA5A-3B362A16876C}">
      <dgm:prSet/>
      <dgm:spPr/>
      <dgm:t>
        <a:bodyPr/>
        <a:lstStyle/>
        <a:p>
          <a:endParaRPr lang="en-US"/>
        </a:p>
      </dgm:t>
    </dgm:pt>
    <dgm:pt modelId="{29380D6D-2ECC-4EA4-B6F3-C5B5D960514F}" type="sibTrans" cxnId="{9DB363AF-8026-4003-AA5A-3B362A16876C}">
      <dgm:prSet/>
      <dgm:spPr/>
      <dgm:t>
        <a:bodyPr/>
        <a:lstStyle/>
        <a:p>
          <a:endParaRPr lang="en-US"/>
        </a:p>
      </dgm:t>
    </dgm:pt>
    <dgm:pt modelId="{295216BA-B9D3-45DD-AF5A-016F66830162}">
      <dgm:prSet phldrT="[Text]"/>
      <dgm:spPr/>
      <dgm:t>
        <a:bodyPr/>
        <a:lstStyle/>
        <a:p>
          <a:pPr>
            <a:lnSpc>
              <a:spcPct val="100000"/>
            </a:lnSpc>
          </a:pPr>
          <a:r>
            <a:rPr lang="en-US"/>
            <a:t>More to come!</a:t>
          </a:r>
        </a:p>
      </dgm:t>
    </dgm:pt>
    <dgm:pt modelId="{D1F087F1-85AF-413F-B09E-93B009DBFF32}" type="parTrans" cxnId="{157ED2A7-EE32-40FC-B8ED-B864479C37B2}">
      <dgm:prSet/>
      <dgm:spPr/>
      <dgm:t>
        <a:bodyPr/>
        <a:lstStyle/>
        <a:p>
          <a:endParaRPr lang="en-US"/>
        </a:p>
      </dgm:t>
    </dgm:pt>
    <dgm:pt modelId="{ACBDEF59-8965-4A6F-A729-BD8589F2B77F}" type="sibTrans" cxnId="{157ED2A7-EE32-40FC-B8ED-B864479C37B2}">
      <dgm:prSet/>
      <dgm:spPr/>
      <dgm:t>
        <a:bodyPr/>
        <a:lstStyle/>
        <a:p>
          <a:endParaRPr lang="en-US"/>
        </a:p>
      </dgm:t>
    </dgm:pt>
    <dgm:pt modelId="{CD6EEB6A-382D-490B-B33A-6EC61B0976B4}">
      <dgm:prSet phldrT="[Text]"/>
      <dgm:spPr/>
      <dgm:t>
        <a:bodyPr/>
        <a:lstStyle/>
        <a:p>
          <a:pPr>
            <a:lnSpc>
              <a:spcPct val="100000"/>
            </a:lnSpc>
          </a:pPr>
          <a:r>
            <a:rPr lang="en-US"/>
            <a:t>Data-Driven Integrations</a:t>
          </a:r>
        </a:p>
      </dgm:t>
    </dgm:pt>
    <dgm:pt modelId="{EE11F614-635A-4884-A69A-644B43019E58}" type="parTrans" cxnId="{B06F12A8-6CF4-47C5-8E7F-8E711BDF5303}">
      <dgm:prSet/>
      <dgm:spPr/>
      <dgm:t>
        <a:bodyPr/>
        <a:lstStyle/>
        <a:p>
          <a:endParaRPr lang="en-US"/>
        </a:p>
      </dgm:t>
    </dgm:pt>
    <dgm:pt modelId="{7C9FA73A-A2B7-4CBE-986E-A546CBAB3B23}" type="sibTrans" cxnId="{B06F12A8-6CF4-47C5-8E7F-8E711BDF5303}">
      <dgm:prSet/>
      <dgm:spPr/>
      <dgm:t>
        <a:bodyPr/>
        <a:lstStyle/>
        <a:p>
          <a:endParaRPr lang="en-US"/>
        </a:p>
      </dgm:t>
    </dgm:pt>
    <dgm:pt modelId="{80546CE8-11E3-4E3F-8004-09E8C8506BF6}">
      <dgm:prSet phldrT="[Text]"/>
      <dgm:spPr/>
      <dgm:t>
        <a:bodyPr/>
        <a:lstStyle/>
        <a:p>
          <a:pPr>
            <a:lnSpc>
              <a:spcPct val="100000"/>
            </a:lnSpc>
          </a:pPr>
          <a:r>
            <a:rPr lang="en-US" dirty="0"/>
            <a:t>YAML / JSON</a:t>
          </a:r>
        </a:p>
      </dgm:t>
    </dgm:pt>
    <dgm:pt modelId="{DF0624FD-2766-437A-AA81-58EB25FEE703}" type="parTrans" cxnId="{326149C7-D178-4E2A-A681-F0D102E3B9B8}">
      <dgm:prSet/>
      <dgm:spPr/>
      <dgm:t>
        <a:bodyPr/>
        <a:lstStyle/>
        <a:p>
          <a:endParaRPr lang="en-US"/>
        </a:p>
      </dgm:t>
    </dgm:pt>
    <dgm:pt modelId="{A4760B54-91CE-4511-8CE1-1780FDE24528}" type="sibTrans" cxnId="{326149C7-D178-4E2A-A681-F0D102E3B9B8}">
      <dgm:prSet/>
      <dgm:spPr/>
      <dgm:t>
        <a:bodyPr/>
        <a:lstStyle/>
        <a:p>
          <a:endParaRPr lang="en-US"/>
        </a:p>
      </dgm:t>
    </dgm:pt>
    <dgm:pt modelId="{F1D03C1F-92A3-4579-9E66-6B229E4644B9}">
      <dgm:prSet phldrT="[Text]"/>
      <dgm:spPr/>
      <dgm:t>
        <a:bodyPr/>
        <a:lstStyle/>
        <a:p>
          <a:pPr>
            <a:lnSpc>
              <a:spcPct val="100000"/>
            </a:lnSpc>
          </a:pPr>
          <a:r>
            <a:rPr lang="en-US"/>
            <a:t>Observability PG</a:t>
          </a:r>
        </a:p>
      </dgm:t>
    </dgm:pt>
    <dgm:pt modelId="{5C747D16-2FD4-4AFB-BE4A-2624F5696C86}" type="parTrans" cxnId="{43A107E6-5A8E-4F8D-AB09-EF4B3280B21D}">
      <dgm:prSet/>
      <dgm:spPr/>
      <dgm:t>
        <a:bodyPr/>
        <a:lstStyle/>
        <a:p>
          <a:endParaRPr lang="en-US"/>
        </a:p>
      </dgm:t>
    </dgm:pt>
    <dgm:pt modelId="{890BAF9D-92D3-4EB8-876A-8B6B40A68F7C}" type="sibTrans" cxnId="{43A107E6-5A8E-4F8D-AB09-EF4B3280B21D}">
      <dgm:prSet/>
      <dgm:spPr/>
      <dgm:t>
        <a:bodyPr/>
        <a:lstStyle/>
        <a:p>
          <a:endParaRPr lang="en-US"/>
        </a:p>
      </dgm:t>
    </dgm:pt>
    <dgm:pt modelId="{55004B44-9513-4B48-BAFD-27BF4D2B01EF}">
      <dgm:prSet phldrT="[Text]"/>
      <dgm:spPr/>
      <dgm:t>
        <a:bodyPr/>
        <a:lstStyle/>
        <a:p>
          <a:pPr>
            <a:lnSpc>
              <a:spcPct val="100000"/>
            </a:lnSpc>
          </a:pPr>
          <a:r>
            <a:rPr lang="en-US" dirty="0"/>
            <a:t>Azure Health Model, Monitor Packs</a:t>
          </a:r>
        </a:p>
      </dgm:t>
    </dgm:pt>
    <dgm:pt modelId="{F3D837D9-A663-4B49-AA10-EBEA84782FF0}" type="parTrans" cxnId="{609BCC5F-5EFC-4D63-9F99-5083519F4D6E}">
      <dgm:prSet/>
      <dgm:spPr/>
      <dgm:t>
        <a:bodyPr/>
        <a:lstStyle/>
        <a:p>
          <a:endParaRPr lang="en-US"/>
        </a:p>
      </dgm:t>
    </dgm:pt>
    <dgm:pt modelId="{2754469E-1083-4587-8E0D-7DCDA1D5D1D7}" type="sibTrans" cxnId="{609BCC5F-5EFC-4D63-9F99-5083519F4D6E}">
      <dgm:prSet/>
      <dgm:spPr/>
      <dgm:t>
        <a:bodyPr/>
        <a:lstStyle/>
        <a:p>
          <a:endParaRPr lang="en-US"/>
        </a:p>
      </dgm:t>
    </dgm:pt>
    <dgm:pt modelId="{4B03261A-B511-4F45-A4D2-BF74C283C848}">
      <dgm:prSet phldrT="[Text]"/>
      <dgm:spPr/>
      <dgm:t>
        <a:bodyPr/>
        <a:lstStyle/>
        <a:p>
          <a:pPr>
            <a:lnSpc>
              <a:spcPct val="100000"/>
            </a:lnSpc>
          </a:pPr>
          <a:r>
            <a:rPr lang="en-US" dirty="0"/>
            <a:t>Azure Monitor Packs</a:t>
          </a:r>
        </a:p>
      </dgm:t>
    </dgm:pt>
    <dgm:pt modelId="{9ECC07CB-D2AE-46AD-BF73-217347D1349F}" type="parTrans" cxnId="{8EEE321B-4056-4378-B154-44E4A08FC199}">
      <dgm:prSet/>
      <dgm:spPr/>
      <dgm:t>
        <a:bodyPr/>
        <a:lstStyle/>
        <a:p>
          <a:endParaRPr lang="en-US"/>
        </a:p>
      </dgm:t>
    </dgm:pt>
    <dgm:pt modelId="{916A78FF-3622-46FE-8ABD-DF414F58237B}" type="sibTrans" cxnId="{8EEE321B-4056-4378-B154-44E4A08FC199}">
      <dgm:prSet/>
      <dgm:spPr/>
      <dgm:t>
        <a:bodyPr/>
        <a:lstStyle/>
        <a:p>
          <a:endParaRPr lang="en-US"/>
        </a:p>
      </dgm:t>
    </dgm:pt>
    <dgm:pt modelId="{4F969DCE-52FF-4A88-9903-B532DC5EF24A}">
      <dgm:prSet phldrT="[Text]"/>
      <dgm:spPr/>
      <dgm:t>
        <a:bodyPr/>
        <a:lstStyle/>
        <a:p>
          <a:pPr>
            <a:lnSpc>
              <a:spcPct val="100000"/>
            </a:lnSpc>
          </a:pPr>
          <a:r>
            <a:rPr lang="en-US"/>
            <a:t>Grafana Dashboard</a:t>
          </a:r>
        </a:p>
      </dgm:t>
    </dgm:pt>
    <dgm:pt modelId="{05FF94B6-F7C8-4436-A4F9-C12CD19A52A0}" type="parTrans" cxnId="{57134B72-38EC-47AD-96DC-E2D50921E301}">
      <dgm:prSet/>
      <dgm:spPr/>
      <dgm:t>
        <a:bodyPr/>
        <a:lstStyle/>
        <a:p>
          <a:endParaRPr lang="en-US"/>
        </a:p>
      </dgm:t>
    </dgm:pt>
    <dgm:pt modelId="{26F5C13E-58C9-40D4-8260-8071DAA8F25B}" type="sibTrans" cxnId="{57134B72-38EC-47AD-96DC-E2D50921E301}">
      <dgm:prSet/>
      <dgm:spPr/>
      <dgm:t>
        <a:bodyPr/>
        <a:lstStyle/>
        <a:p>
          <a:endParaRPr lang="en-US"/>
        </a:p>
      </dgm:t>
    </dgm:pt>
    <dgm:pt modelId="{F7F999AB-1962-46B1-8A26-BA21C5CFC9AE}" type="pres">
      <dgm:prSet presAssocID="{99914AF0-6356-4A3A-A52B-A622FF8B2B75}" presName="root" presStyleCnt="0">
        <dgm:presLayoutVars>
          <dgm:dir/>
          <dgm:resizeHandles val="exact"/>
        </dgm:presLayoutVars>
      </dgm:prSet>
      <dgm:spPr/>
    </dgm:pt>
    <dgm:pt modelId="{99B3C6CB-8184-4D45-9194-8B0DB7FDAD31}" type="pres">
      <dgm:prSet presAssocID="{70DBF237-BA44-419F-891F-6915884A1DBC}" presName="compNode" presStyleCnt="0"/>
      <dgm:spPr/>
    </dgm:pt>
    <dgm:pt modelId="{F14B7C54-CC8E-4346-A91B-9EB8C38FC807}" type="pres">
      <dgm:prSet presAssocID="{70DBF237-BA44-419F-891F-6915884A1DBC}" presName="bgRect" presStyleLbl="bgShp" presStyleIdx="0" presStyleCnt="3"/>
      <dgm:spPr/>
    </dgm:pt>
    <dgm:pt modelId="{33179A61-0AB3-4FE4-BABD-108F0A06C2D7}" type="pres">
      <dgm:prSet presAssocID="{70DBF237-BA44-419F-891F-6915884A1D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uge"/>
        </a:ext>
      </dgm:extLst>
    </dgm:pt>
    <dgm:pt modelId="{FB30BE3A-F554-44C6-842E-CC1B76EA2F33}" type="pres">
      <dgm:prSet presAssocID="{70DBF237-BA44-419F-891F-6915884A1DBC}" presName="spaceRect" presStyleCnt="0"/>
      <dgm:spPr/>
    </dgm:pt>
    <dgm:pt modelId="{39FDD06F-7BC5-4F9C-84B5-81C4CE8113EE}" type="pres">
      <dgm:prSet presAssocID="{70DBF237-BA44-419F-891F-6915884A1DBC}" presName="parTx" presStyleLbl="revTx" presStyleIdx="0" presStyleCnt="6">
        <dgm:presLayoutVars>
          <dgm:chMax val="0"/>
          <dgm:chPref val="0"/>
        </dgm:presLayoutVars>
      </dgm:prSet>
      <dgm:spPr/>
    </dgm:pt>
    <dgm:pt modelId="{294CAF5A-1059-4617-A98C-6CC0BA735761}" type="pres">
      <dgm:prSet presAssocID="{70DBF237-BA44-419F-891F-6915884A1DBC}" presName="desTx" presStyleLbl="revTx" presStyleIdx="1" presStyleCnt="6" custLinFactNeighborX="-606">
        <dgm:presLayoutVars/>
      </dgm:prSet>
      <dgm:spPr/>
    </dgm:pt>
    <dgm:pt modelId="{15C818EF-086A-4741-9E7F-3FB807909C51}" type="pres">
      <dgm:prSet presAssocID="{893098D3-D9CC-4D0E-8931-9E813F4D12F0}" presName="sibTrans" presStyleCnt="0"/>
      <dgm:spPr/>
    </dgm:pt>
    <dgm:pt modelId="{FCAC1EB5-08CC-40D2-9C1F-4601214DE005}" type="pres">
      <dgm:prSet presAssocID="{6C970448-E7B6-4C0B-8BDE-EAAEADCB3717}" presName="compNode" presStyleCnt="0"/>
      <dgm:spPr/>
    </dgm:pt>
    <dgm:pt modelId="{2479B127-835E-4D13-9F6F-34B1D0261DA4}" type="pres">
      <dgm:prSet presAssocID="{6C970448-E7B6-4C0B-8BDE-EAAEADCB3717}" presName="bgRect" presStyleLbl="bgShp" presStyleIdx="1" presStyleCnt="3"/>
      <dgm:spPr/>
    </dgm:pt>
    <dgm:pt modelId="{C3A72876-96B9-47FD-BF81-AC641A5C6773}" type="pres">
      <dgm:prSet presAssocID="{6C970448-E7B6-4C0B-8BDE-EAAEADCB37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743E1EEE-929A-49C7-A82C-452ECE366DEB}" type="pres">
      <dgm:prSet presAssocID="{6C970448-E7B6-4C0B-8BDE-EAAEADCB3717}" presName="spaceRect" presStyleCnt="0"/>
      <dgm:spPr/>
    </dgm:pt>
    <dgm:pt modelId="{AE2DFA92-5F7D-4B91-9839-FFF670476B33}" type="pres">
      <dgm:prSet presAssocID="{6C970448-E7B6-4C0B-8BDE-EAAEADCB3717}" presName="parTx" presStyleLbl="revTx" presStyleIdx="2" presStyleCnt="6">
        <dgm:presLayoutVars>
          <dgm:chMax val="0"/>
          <dgm:chPref val="0"/>
        </dgm:presLayoutVars>
      </dgm:prSet>
      <dgm:spPr/>
    </dgm:pt>
    <dgm:pt modelId="{CA74B69A-13C4-44CC-9F72-B70D5D9E7974}" type="pres">
      <dgm:prSet presAssocID="{6C970448-E7B6-4C0B-8BDE-EAAEADCB3717}" presName="desTx" presStyleLbl="revTx" presStyleIdx="3" presStyleCnt="6" custLinFactNeighborX="-606">
        <dgm:presLayoutVars/>
      </dgm:prSet>
      <dgm:spPr/>
    </dgm:pt>
    <dgm:pt modelId="{74322282-6B95-45E7-AA65-0C7BC7D12DFB}" type="pres">
      <dgm:prSet presAssocID="{92FCF867-66F1-4FCB-BCCD-F4E1146B734D}" presName="sibTrans" presStyleCnt="0"/>
      <dgm:spPr/>
    </dgm:pt>
    <dgm:pt modelId="{F75BEAFF-C7E1-4FFF-9C23-C55C92E2DB41}" type="pres">
      <dgm:prSet presAssocID="{CD6EEB6A-382D-490B-B33A-6EC61B0976B4}" presName="compNode" presStyleCnt="0"/>
      <dgm:spPr/>
    </dgm:pt>
    <dgm:pt modelId="{A93D0A35-0140-4E49-854F-4503344F350E}" type="pres">
      <dgm:prSet presAssocID="{CD6EEB6A-382D-490B-B33A-6EC61B0976B4}" presName="bgRect" presStyleLbl="bgShp" presStyleIdx="2" presStyleCnt="3"/>
      <dgm:spPr/>
    </dgm:pt>
    <dgm:pt modelId="{AB5CD90A-428E-4288-925F-27B29CF08445}" type="pres">
      <dgm:prSet presAssocID="{CD6EEB6A-382D-490B-B33A-6EC61B0976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rver"/>
        </a:ext>
      </dgm:extLst>
    </dgm:pt>
    <dgm:pt modelId="{5E3723C1-332C-4BF7-88FD-10D27EFC262A}" type="pres">
      <dgm:prSet presAssocID="{CD6EEB6A-382D-490B-B33A-6EC61B0976B4}" presName="spaceRect" presStyleCnt="0"/>
      <dgm:spPr/>
    </dgm:pt>
    <dgm:pt modelId="{35824BC5-A140-4336-9997-0CD1FFA5AC3C}" type="pres">
      <dgm:prSet presAssocID="{CD6EEB6A-382D-490B-B33A-6EC61B0976B4}" presName="parTx" presStyleLbl="revTx" presStyleIdx="4" presStyleCnt="6">
        <dgm:presLayoutVars>
          <dgm:chMax val="0"/>
          <dgm:chPref val="0"/>
        </dgm:presLayoutVars>
      </dgm:prSet>
      <dgm:spPr/>
    </dgm:pt>
    <dgm:pt modelId="{4DBD41C5-378C-49D5-B098-C2668093DDB6}" type="pres">
      <dgm:prSet presAssocID="{CD6EEB6A-382D-490B-B33A-6EC61B0976B4}" presName="desTx" presStyleLbl="revTx" presStyleIdx="5" presStyleCnt="6" custLinFactNeighborX="-606">
        <dgm:presLayoutVars/>
      </dgm:prSet>
      <dgm:spPr/>
    </dgm:pt>
  </dgm:ptLst>
  <dgm:cxnLst>
    <dgm:cxn modelId="{0A78F105-1348-4B7E-BF75-043F5EBAEB1E}" srcId="{99914AF0-6356-4A3A-A52B-A622FF8B2B75}" destId="{70DBF237-BA44-419F-891F-6915884A1DBC}" srcOrd="0" destOrd="0" parTransId="{3336D242-C00A-42AA-8A87-5119611AC185}" sibTransId="{893098D3-D9CC-4D0E-8931-9E813F4D12F0}"/>
    <dgm:cxn modelId="{8EEE321B-4056-4378-B154-44E4A08FC199}" srcId="{6C970448-E7B6-4C0B-8BDE-EAAEADCB3717}" destId="{4B03261A-B511-4F45-A4D2-BF74C283C848}" srcOrd="1" destOrd="0" parTransId="{9ECC07CB-D2AE-46AD-BF73-217347D1349F}" sibTransId="{916A78FF-3622-46FE-8ABD-DF414F58237B}"/>
    <dgm:cxn modelId="{7ED83233-44A6-42B6-B53B-85C40D10A3C2}" type="presOf" srcId="{70DBF237-BA44-419F-891F-6915884A1DBC}" destId="{39FDD06F-7BC5-4F9C-84B5-81C4CE8113EE}" srcOrd="0" destOrd="0" presId="urn:microsoft.com/office/officeart/2018/2/layout/IconVerticalSolidList"/>
    <dgm:cxn modelId="{609BCC5F-5EFC-4D63-9F99-5083519F4D6E}" srcId="{CD6EEB6A-382D-490B-B33A-6EC61B0976B4}" destId="{55004B44-9513-4B48-BAFD-27BF4D2B01EF}" srcOrd="2" destOrd="0" parTransId="{F3D837D9-A663-4B49-AA10-EBEA84782FF0}" sibTransId="{2754469E-1083-4587-8E0D-7DCDA1D5D1D7}"/>
    <dgm:cxn modelId="{7D37F846-BF9E-4153-9AFF-F983E8FCD85B}" type="presOf" srcId="{6C970448-E7B6-4C0B-8BDE-EAAEADCB3717}" destId="{AE2DFA92-5F7D-4B91-9839-FFF670476B33}" srcOrd="0" destOrd="0" presId="urn:microsoft.com/office/officeart/2018/2/layout/IconVerticalSolidList"/>
    <dgm:cxn modelId="{9A647348-AE55-4D22-85EF-7D1EB6EA9C20}" srcId="{99914AF0-6356-4A3A-A52B-A622FF8B2B75}" destId="{6C970448-E7B6-4C0B-8BDE-EAAEADCB3717}" srcOrd="1" destOrd="0" parTransId="{8D12E9B7-44D1-481D-832E-A2B7E0B4A5F2}" sibTransId="{92FCF867-66F1-4FCB-BCCD-F4E1146B734D}"/>
    <dgm:cxn modelId="{57134B72-38EC-47AD-96DC-E2D50921E301}" srcId="{70DBF237-BA44-419F-891F-6915884A1DBC}" destId="{4F969DCE-52FF-4A88-9903-B532DC5EF24A}" srcOrd="2" destOrd="0" parTransId="{05FF94B6-F7C8-4436-A4F9-C12CD19A52A0}" sibTransId="{26F5C13E-58C9-40D4-8260-8071DAA8F25B}"/>
    <dgm:cxn modelId="{DF804079-82DC-4AF7-80C8-78B958F29727}" type="presOf" srcId="{86095051-1E39-4E5D-9215-77F5BBC27A0D}" destId="{CA74B69A-13C4-44CC-9F72-B70D5D9E7974}" srcOrd="0" destOrd="0" presId="urn:microsoft.com/office/officeart/2018/2/layout/IconVerticalSolidList"/>
    <dgm:cxn modelId="{F91F0095-1143-4D94-8DAF-EEE0C1D870E8}" type="presOf" srcId="{295216BA-B9D3-45DD-AF5A-016F66830162}" destId="{CA74B69A-13C4-44CC-9F72-B70D5D9E7974}" srcOrd="0" destOrd="2" presId="urn:microsoft.com/office/officeart/2018/2/layout/IconVerticalSolidList"/>
    <dgm:cxn modelId="{EF03C1A6-8EE2-4CBF-AFBC-B4617A06DF8A}" srcId="{70DBF237-BA44-419F-891F-6915884A1DBC}" destId="{0F4E21DC-9831-401A-AE71-F7D364D7657C}" srcOrd="1" destOrd="0" parTransId="{C426AF98-238B-411C-A597-E0492F106AC0}" sibTransId="{76AA1C4D-E188-4728-82CA-0FD8417DF61D}"/>
    <dgm:cxn modelId="{157ED2A7-EE32-40FC-B8ED-B864479C37B2}" srcId="{6C970448-E7B6-4C0B-8BDE-EAAEADCB3717}" destId="{295216BA-B9D3-45DD-AF5A-016F66830162}" srcOrd="2" destOrd="0" parTransId="{D1F087F1-85AF-413F-B09E-93B009DBFF32}" sibTransId="{ACBDEF59-8965-4A6F-A729-BD8589F2B77F}"/>
    <dgm:cxn modelId="{B06F12A8-6CF4-47C5-8E7F-8E711BDF5303}" srcId="{99914AF0-6356-4A3A-A52B-A622FF8B2B75}" destId="{CD6EEB6A-382D-490B-B33A-6EC61B0976B4}" srcOrd="2" destOrd="0" parTransId="{EE11F614-635A-4884-A69A-644B43019E58}" sibTransId="{7C9FA73A-A2B7-4CBE-986E-A546CBAB3B23}"/>
    <dgm:cxn modelId="{D7780CAC-D7A4-41E5-9261-EFA07C5831F1}" type="presOf" srcId="{CD6EEB6A-382D-490B-B33A-6EC61B0976B4}" destId="{35824BC5-A140-4336-9997-0CD1FFA5AC3C}" srcOrd="0" destOrd="0" presId="urn:microsoft.com/office/officeart/2018/2/layout/IconVerticalSolidList"/>
    <dgm:cxn modelId="{9DB363AF-8026-4003-AA5A-3B362A16876C}" srcId="{6C970448-E7B6-4C0B-8BDE-EAAEADCB3717}" destId="{86095051-1E39-4E5D-9215-77F5BBC27A0D}" srcOrd="0" destOrd="0" parTransId="{1A5A2492-AD9C-4790-92B6-387861CF463A}" sibTransId="{29380D6D-2ECC-4EA4-B6F3-C5B5D960514F}"/>
    <dgm:cxn modelId="{55D04EB1-14A2-4FE4-8615-53490E4CFFD8}" type="presOf" srcId="{4B03261A-B511-4F45-A4D2-BF74C283C848}" destId="{CA74B69A-13C4-44CC-9F72-B70D5D9E7974}" srcOrd="0" destOrd="1" presId="urn:microsoft.com/office/officeart/2018/2/layout/IconVerticalSolidList"/>
    <dgm:cxn modelId="{BFD986B1-60A3-46E1-9EEF-7D4CB4BC2724}" type="presOf" srcId="{F1D03C1F-92A3-4579-9E66-6B229E4644B9}" destId="{4DBD41C5-378C-49D5-B098-C2668093DDB6}" srcOrd="0" destOrd="1" presId="urn:microsoft.com/office/officeart/2018/2/layout/IconVerticalSolidList"/>
    <dgm:cxn modelId="{A3B83EBC-993F-40BA-AD47-B5C6426ACA90}" type="presOf" srcId="{4F969DCE-52FF-4A88-9903-B532DC5EF24A}" destId="{294CAF5A-1059-4617-A98C-6CC0BA735761}" srcOrd="0" destOrd="2" presId="urn:microsoft.com/office/officeart/2018/2/layout/IconVerticalSolidList"/>
    <dgm:cxn modelId="{583849C1-9808-48AB-AF9D-19F15A906240}" type="presOf" srcId="{0F4E21DC-9831-401A-AE71-F7D364D7657C}" destId="{294CAF5A-1059-4617-A98C-6CC0BA735761}" srcOrd="0" destOrd="1" presId="urn:microsoft.com/office/officeart/2018/2/layout/IconVerticalSolidList"/>
    <dgm:cxn modelId="{326149C7-D178-4E2A-A681-F0D102E3B9B8}" srcId="{CD6EEB6A-382D-490B-B33A-6EC61B0976B4}" destId="{80546CE8-11E3-4E3F-8004-09E8C8506BF6}" srcOrd="0" destOrd="0" parTransId="{DF0624FD-2766-437A-AA81-58EB25FEE703}" sibTransId="{A4760B54-91CE-4511-8CE1-1780FDE24528}"/>
    <dgm:cxn modelId="{0B0CBBCD-C3EC-4925-87CD-CCDDD7992B5B}" srcId="{70DBF237-BA44-419F-891F-6915884A1DBC}" destId="{4A740FB5-B457-4ACA-9BEB-4EA37A112C68}" srcOrd="0" destOrd="0" parTransId="{C1B3597B-4B6A-49AC-9DFA-57A01C34D887}" sibTransId="{1641573B-747C-48AD-A3F6-D11A508BA2B2}"/>
    <dgm:cxn modelId="{92595ADD-80ED-4433-A050-EBE15C158C94}" type="presOf" srcId="{55004B44-9513-4B48-BAFD-27BF4D2B01EF}" destId="{4DBD41C5-378C-49D5-B098-C2668093DDB6}" srcOrd="0" destOrd="2" presId="urn:microsoft.com/office/officeart/2018/2/layout/IconVerticalSolidList"/>
    <dgm:cxn modelId="{66587CE5-3E08-4D01-9634-8EA796251D91}" type="presOf" srcId="{80546CE8-11E3-4E3F-8004-09E8C8506BF6}" destId="{4DBD41C5-378C-49D5-B098-C2668093DDB6}" srcOrd="0" destOrd="0" presId="urn:microsoft.com/office/officeart/2018/2/layout/IconVerticalSolidList"/>
    <dgm:cxn modelId="{43A107E6-5A8E-4F8D-AB09-EF4B3280B21D}" srcId="{CD6EEB6A-382D-490B-B33A-6EC61B0976B4}" destId="{F1D03C1F-92A3-4579-9E66-6B229E4644B9}" srcOrd="1" destOrd="0" parTransId="{5C747D16-2FD4-4AFB-BE4A-2624F5696C86}" sibTransId="{890BAF9D-92D3-4EB8-876A-8B6B40A68F7C}"/>
    <dgm:cxn modelId="{3BE389E6-AD41-4F89-86FE-2A0AF879BE6C}" type="presOf" srcId="{99914AF0-6356-4A3A-A52B-A622FF8B2B75}" destId="{F7F999AB-1962-46B1-8A26-BA21C5CFC9AE}" srcOrd="0" destOrd="0" presId="urn:microsoft.com/office/officeart/2018/2/layout/IconVerticalSolidList"/>
    <dgm:cxn modelId="{D722BEF0-8E3E-451C-B657-C9EEC54A1E3D}" type="presOf" srcId="{4A740FB5-B457-4ACA-9BEB-4EA37A112C68}" destId="{294CAF5A-1059-4617-A98C-6CC0BA735761}" srcOrd="0" destOrd="0" presId="urn:microsoft.com/office/officeart/2018/2/layout/IconVerticalSolidList"/>
    <dgm:cxn modelId="{7D5B24CE-D93E-4040-BD86-AD1C1A3F21B6}" type="presParOf" srcId="{F7F999AB-1962-46B1-8A26-BA21C5CFC9AE}" destId="{99B3C6CB-8184-4D45-9194-8B0DB7FDAD31}" srcOrd="0" destOrd="0" presId="urn:microsoft.com/office/officeart/2018/2/layout/IconVerticalSolidList"/>
    <dgm:cxn modelId="{C1D9CE5E-70C3-4B80-A184-5AADA6057DE6}" type="presParOf" srcId="{99B3C6CB-8184-4D45-9194-8B0DB7FDAD31}" destId="{F14B7C54-CC8E-4346-A91B-9EB8C38FC807}" srcOrd="0" destOrd="0" presId="urn:microsoft.com/office/officeart/2018/2/layout/IconVerticalSolidList"/>
    <dgm:cxn modelId="{3089AB6F-733B-4B62-8B89-CC58D1FF8533}" type="presParOf" srcId="{99B3C6CB-8184-4D45-9194-8B0DB7FDAD31}" destId="{33179A61-0AB3-4FE4-BABD-108F0A06C2D7}" srcOrd="1" destOrd="0" presId="urn:microsoft.com/office/officeart/2018/2/layout/IconVerticalSolidList"/>
    <dgm:cxn modelId="{6F09A063-E5FA-4897-AFBB-7279AF5F7702}" type="presParOf" srcId="{99B3C6CB-8184-4D45-9194-8B0DB7FDAD31}" destId="{FB30BE3A-F554-44C6-842E-CC1B76EA2F33}" srcOrd="2" destOrd="0" presId="urn:microsoft.com/office/officeart/2018/2/layout/IconVerticalSolidList"/>
    <dgm:cxn modelId="{5AE7C74F-85B1-43B7-BD6E-B15BBCDAE040}" type="presParOf" srcId="{99B3C6CB-8184-4D45-9194-8B0DB7FDAD31}" destId="{39FDD06F-7BC5-4F9C-84B5-81C4CE8113EE}" srcOrd="3" destOrd="0" presId="urn:microsoft.com/office/officeart/2018/2/layout/IconVerticalSolidList"/>
    <dgm:cxn modelId="{2204994B-3587-496A-B728-A498E1B29C3F}" type="presParOf" srcId="{99B3C6CB-8184-4D45-9194-8B0DB7FDAD31}" destId="{294CAF5A-1059-4617-A98C-6CC0BA735761}" srcOrd="4" destOrd="0" presId="urn:microsoft.com/office/officeart/2018/2/layout/IconVerticalSolidList"/>
    <dgm:cxn modelId="{44FE02AA-4A2F-414B-BC06-11F44E771C09}" type="presParOf" srcId="{F7F999AB-1962-46B1-8A26-BA21C5CFC9AE}" destId="{15C818EF-086A-4741-9E7F-3FB807909C51}" srcOrd="1" destOrd="0" presId="urn:microsoft.com/office/officeart/2018/2/layout/IconVerticalSolidList"/>
    <dgm:cxn modelId="{614FC0C6-4663-448A-8CCE-F1A2E2006220}" type="presParOf" srcId="{F7F999AB-1962-46B1-8A26-BA21C5CFC9AE}" destId="{FCAC1EB5-08CC-40D2-9C1F-4601214DE005}" srcOrd="2" destOrd="0" presId="urn:microsoft.com/office/officeart/2018/2/layout/IconVerticalSolidList"/>
    <dgm:cxn modelId="{C6B0B21E-CAAD-40CF-903F-BFFA4C0F6171}" type="presParOf" srcId="{FCAC1EB5-08CC-40D2-9C1F-4601214DE005}" destId="{2479B127-835E-4D13-9F6F-34B1D0261DA4}" srcOrd="0" destOrd="0" presId="urn:microsoft.com/office/officeart/2018/2/layout/IconVerticalSolidList"/>
    <dgm:cxn modelId="{BDCD097A-6FA5-4752-9644-C1FDBD882E3D}" type="presParOf" srcId="{FCAC1EB5-08CC-40D2-9C1F-4601214DE005}" destId="{C3A72876-96B9-47FD-BF81-AC641A5C6773}" srcOrd="1" destOrd="0" presId="urn:microsoft.com/office/officeart/2018/2/layout/IconVerticalSolidList"/>
    <dgm:cxn modelId="{80E3E87D-E9F0-4647-8346-64E649FA63A0}" type="presParOf" srcId="{FCAC1EB5-08CC-40D2-9C1F-4601214DE005}" destId="{743E1EEE-929A-49C7-A82C-452ECE366DEB}" srcOrd="2" destOrd="0" presId="urn:microsoft.com/office/officeart/2018/2/layout/IconVerticalSolidList"/>
    <dgm:cxn modelId="{57B60187-CFBF-489C-B26E-8E7B607329FC}" type="presParOf" srcId="{FCAC1EB5-08CC-40D2-9C1F-4601214DE005}" destId="{AE2DFA92-5F7D-4B91-9839-FFF670476B33}" srcOrd="3" destOrd="0" presId="urn:microsoft.com/office/officeart/2018/2/layout/IconVerticalSolidList"/>
    <dgm:cxn modelId="{FD810BD4-6721-4ADD-AF9C-1FA83B9906E3}" type="presParOf" srcId="{FCAC1EB5-08CC-40D2-9C1F-4601214DE005}" destId="{CA74B69A-13C4-44CC-9F72-B70D5D9E7974}" srcOrd="4" destOrd="0" presId="urn:microsoft.com/office/officeart/2018/2/layout/IconVerticalSolidList"/>
    <dgm:cxn modelId="{B96752B0-6B67-4BDC-A195-516C203053C3}" type="presParOf" srcId="{F7F999AB-1962-46B1-8A26-BA21C5CFC9AE}" destId="{74322282-6B95-45E7-AA65-0C7BC7D12DFB}" srcOrd="3" destOrd="0" presId="urn:microsoft.com/office/officeart/2018/2/layout/IconVerticalSolidList"/>
    <dgm:cxn modelId="{D7FA804A-9725-4E36-8A4F-518047978073}" type="presParOf" srcId="{F7F999AB-1962-46B1-8A26-BA21C5CFC9AE}" destId="{F75BEAFF-C7E1-4FFF-9C23-C55C92E2DB41}" srcOrd="4" destOrd="0" presId="urn:microsoft.com/office/officeart/2018/2/layout/IconVerticalSolidList"/>
    <dgm:cxn modelId="{7F2CB43F-1C74-46AF-A891-49514E7546AE}" type="presParOf" srcId="{F75BEAFF-C7E1-4FFF-9C23-C55C92E2DB41}" destId="{A93D0A35-0140-4E49-854F-4503344F350E}" srcOrd="0" destOrd="0" presId="urn:microsoft.com/office/officeart/2018/2/layout/IconVerticalSolidList"/>
    <dgm:cxn modelId="{DF3DD3A2-546B-490E-A78F-A3022856D8AB}" type="presParOf" srcId="{F75BEAFF-C7E1-4FFF-9C23-C55C92E2DB41}" destId="{AB5CD90A-428E-4288-925F-27B29CF08445}" srcOrd="1" destOrd="0" presId="urn:microsoft.com/office/officeart/2018/2/layout/IconVerticalSolidList"/>
    <dgm:cxn modelId="{4EA43972-CA53-4A29-A3AA-2DCF0D03E8D5}" type="presParOf" srcId="{F75BEAFF-C7E1-4FFF-9C23-C55C92E2DB41}" destId="{5E3723C1-332C-4BF7-88FD-10D27EFC262A}" srcOrd="2" destOrd="0" presId="urn:microsoft.com/office/officeart/2018/2/layout/IconVerticalSolidList"/>
    <dgm:cxn modelId="{83C8A70A-CA85-43A7-A3C3-7D9EFDE61FA5}" type="presParOf" srcId="{F75BEAFF-C7E1-4FFF-9C23-C55C92E2DB41}" destId="{35824BC5-A140-4336-9997-0CD1FFA5AC3C}" srcOrd="3" destOrd="0" presId="urn:microsoft.com/office/officeart/2018/2/layout/IconVerticalSolidList"/>
    <dgm:cxn modelId="{12AB907B-81DD-41D4-BA39-ED2FDF541B3F}" type="presParOf" srcId="{F75BEAFF-C7E1-4FFF-9C23-C55C92E2DB41}" destId="{4DBD41C5-378C-49D5-B098-C2668093DDB6}" srcOrd="4"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F731E-11DD-49A9-B936-01615E9A0EC0}">
      <dsp:nvSpPr>
        <dsp:cNvPr id="0" name=""/>
        <dsp:cNvSpPr/>
      </dsp:nvSpPr>
      <dsp:spPr>
        <a:xfrm>
          <a:off x="5" y="2579"/>
          <a:ext cx="11794592" cy="2095367"/>
        </a:xfrm>
        <a:prstGeom prst="rect">
          <a:avLst/>
        </a:prstGeom>
        <a:solidFill>
          <a:schemeClr val="bg1">
            <a:lumMod val="95000"/>
          </a:schemeClr>
        </a:solidFill>
        <a:ln w="1079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144000" rIns="144000" bIns="144000" numCol="1" spcCol="1270" anchor="ctr" anchorCtr="0">
          <a:noAutofit/>
        </a:bodyPr>
        <a:lstStyle/>
        <a:p>
          <a:pPr marL="0" lvl="0" indent="0" algn="ctr" defTabSz="889000">
            <a:lnSpc>
              <a:spcPct val="114000"/>
            </a:lnSpc>
            <a:spcBef>
              <a:spcPct val="0"/>
            </a:spcBef>
            <a:spcAft>
              <a:spcPts val="0"/>
            </a:spcAft>
            <a:buNone/>
          </a:pPr>
          <a:r>
            <a:rPr lang="en-GB" sz="2000" b="1" kern="1200" dirty="0">
              <a:solidFill>
                <a:schemeClr val="tx1">
                  <a:lumMod val="50000"/>
                </a:schemeClr>
              </a:solidFill>
            </a:rPr>
            <a:t>What was assessed? </a:t>
          </a:r>
        </a:p>
        <a:p>
          <a:pPr marL="0" lvl="0" indent="0" algn="ctr" defTabSz="889000">
            <a:lnSpc>
              <a:spcPct val="114000"/>
            </a:lnSpc>
            <a:spcBef>
              <a:spcPct val="0"/>
            </a:spcBef>
            <a:spcAft>
              <a:spcPts val="0"/>
            </a:spcAft>
            <a:buNone/>
          </a:pPr>
          <a:r>
            <a:rPr lang="en-GB" sz="2000" b="1" kern="1200" dirty="0">
              <a:solidFill>
                <a:schemeClr val="tx1">
                  <a:lumMod val="50000"/>
                </a:schemeClr>
              </a:solidFill>
            </a:rPr>
            <a:t>Workload against recommended practices in the following areas: </a:t>
          </a:r>
        </a:p>
        <a:p>
          <a:pPr marL="0" lvl="0" indent="0" algn="ctr" defTabSz="889000">
            <a:lnSpc>
              <a:spcPct val="114000"/>
            </a:lnSpc>
            <a:spcBef>
              <a:spcPct val="0"/>
            </a:spcBef>
            <a:spcAft>
              <a:spcPts val="0"/>
            </a:spcAft>
            <a:buNone/>
          </a:pPr>
          <a:r>
            <a:rPr lang="en-US" sz="2000" kern="1200" dirty="0">
              <a:solidFill>
                <a:srgbClr val="000000"/>
              </a:solidFill>
            </a:rPr>
            <a:t>· Workload Design · Business Targets · Critical Flow · High Availability </a:t>
          </a:r>
        </a:p>
        <a:p>
          <a:pPr marL="0" lvl="0" indent="0" algn="ctr" defTabSz="889000">
            <a:lnSpc>
              <a:spcPct val="114000"/>
            </a:lnSpc>
            <a:spcBef>
              <a:spcPct val="0"/>
            </a:spcBef>
            <a:spcAft>
              <a:spcPts val="0"/>
            </a:spcAft>
            <a:buNone/>
          </a:pPr>
          <a:r>
            <a:rPr lang="en-US" sz="2000" kern="1200" dirty="0">
              <a:solidFill>
                <a:srgbClr val="000000"/>
              </a:solidFill>
            </a:rPr>
            <a:t>· Networking &amp; Connectivity · Disaster Recovery and Reliability · Operational Procedures </a:t>
          </a:r>
        </a:p>
        <a:p>
          <a:pPr marL="0" lvl="0" indent="0" algn="ctr" defTabSz="889000">
            <a:lnSpc>
              <a:spcPct val="114000"/>
            </a:lnSpc>
            <a:spcBef>
              <a:spcPct val="0"/>
            </a:spcBef>
            <a:spcAft>
              <a:spcPts val="0"/>
            </a:spcAft>
            <a:buNone/>
          </a:pPr>
          <a:r>
            <a:rPr lang="en-US" sz="2000" kern="1200" dirty="0">
              <a:solidFill>
                <a:srgbClr val="000000"/>
              </a:solidFill>
            </a:rPr>
            <a:t>· Testing · Health Modeling &amp; Monitoring </a:t>
          </a:r>
        </a:p>
      </dsp:txBody>
      <dsp:txXfrm>
        <a:off x="5" y="2579"/>
        <a:ext cx="11794592" cy="2095367"/>
      </dsp:txXfrm>
    </dsp:sp>
    <dsp:sp modelId="{0800B220-D7B1-44E2-A676-4225F4669AF9}">
      <dsp:nvSpPr>
        <dsp:cNvPr id="0" name=""/>
        <dsp:cNvSpPr/>
      </dsp:nvSpPr>
      <dsp:spPr>
        <a:xfrm>
          <a:off x="0" y="2246170"/>
          <a:ext cx="823463" cy="8234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accent6"/>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7C1A7FBD-27C6-442E-9E4C-674EF0C0C727}">
      <dsp:nvSpPr>
        <dsp:cNvPr id="0" name=""/>
        <dsp:cNvSpPr/>
      </dsp:nvSpPr>
      <dsp:spPr>
        <a:xfrm>
          <a:off x="919125" y="2246170"/>
          <a:ext cx="10829162" cy="823463"/>
        </a:xfrm>
        <a:prstGeom prst="rect">
          <a:avLst/>
        </a:prstGeom>
        <a:solidFill>
          <a:schemeClr val="bg2"/>
        </a:solidFill>
        <a:ln w="1079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144000" rIns="144000" bIns="144000" numCol="1" spcCol="1270" anchor="ctr" anchorCtr="0">
          <a:noAutofit/>
        </a:bodyPr>
        <a:lstStyle/>
        <a:p>
          <a:pPr marL="0" lvl="0" indent="0" algn="l" defTabSz="889000">
            <a:lnSpc>
              <a:spcPct val="90000"/>
            </a:lnSpc>
            <a:spcBef>
              <a:spcPct val="0"/>
            </a:spcBef>
            <a:spcAft>
              <a:spcPct val="35000"/>
            </a:spcAft>
            <a:buNone/>
          </a:pPr>
          <a:r>
            <a:rPr lang="en-AU" sz="2000" kern="1200">
              <a:solidFill>
                <a:schemeClr val="tx1"/>
              </a:solidFill>
            </a:rPr>
            <a:t>A single run-state workload.</a:t>
          </a:r>
        </a:p>
      </dsp:txBody>
      <dsp:txXfrm>
        <a:off x="919125" y="2246170"/>
        <a:ext cx="10829162" cy="823463"/>
      </dsp:txXfrm>
    </dsp:sp>
    <dsp:sp modelId="{3986AA7E-2182-4761-BD81-D4D108C41BAD}">
      <dsp:nvSpPr>
        <dsp:cNvPr id="0" name=""/>
        <dsp:cNvSpPr/>
      </dsp:nvSpPr>
      <dsp:spPr>
        <a:xfrm>
          <a:off x="0" y="3168449"/>
          <a:ext cx="823463" cy="8234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6"/>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08DF9D76-3574-4E72-A197-1EA86A286554}">
      <dsp:nvSpPr>
        <dsp:cNvPr id="0" name=""/>
        <dsp:cNvSpPr/>
      </dsp:nvSpPr>
      <dsp:spPr>
        <a:xfrm>
          <a:off x="919125" y="3168449"/>
          <a:ext cx="10829162" cy="823463"/>
        </a:xfrm>
        <a:prstGeom prst="rect">
          <a:avLst/>
        </a:prstGeom>
        <a:solidFill>
          <a:schemeClr val="bg2"/>
        </a:solidFill>
        <a:ln w="1079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144000" rIns="144000" bIns="144000" numCol="1" spcCol="1270" anchor="ctr" anchorCtr="0">
          <a:noAutofit/>
        </a:bodyPr>
        <a:lstStyle/>
        <a:p>
          <a:pPr marL="0" lvl="0" indent="0" algn="l" defTabSz="889000">
            <a:lnSpc>
              <a:spcPct val="90000"/>
            </a:lnSpc>
            <a:spcBef>
              <a:spcPct val="0"/>
            </a:spcBef>
            <a:spcAft>
              <a:spcPct val="35000"/>
            </a:spcAft>
            <a:buNone/>
          </a:pPr>
          <a:r>
            <a:rPr lang="en-GB" sz="2000" kern="1200">
              <a:solidFill>
                <a:schemeClr val="tx1"/>
              </a:solidFill>
            </a:rPr>
            <a:t>Collected data and provided recommendations around the configurations of your Azure resources and supporting the workload.</a:t>
          </a:r>
          <a:endParaRPr lang="en-AU" sz="2000" kern="1200">
            <a:solidFill>
              <a:schemeClr val="tx1"/>
            </a:solidFill>
          </a:endParaRPr>
        </a:p>
      </dsp:txBody>
      <dsp:txXfrm>
        <a:off x="919125" y="3168449"/>
        <a:ext cx="10829162" cy="823463"/>
      </dsp:txXfrm>
    </dsp:sp>
    <dsp:sp modelId="{60C13C95-111A-4EBC-A7F3-44B579515B75}">
      <dsp:nvSpPr>
        <dsp:cNvPr id="0" name=""/>
        <dsp:cNvSpPr/>
      </dsp:nvSpPr>
      <dsp:spPr>
        <a:xfrm>
          <a:off x="0" y="4090728"/>
          <a:ext cx="823463" cy="8234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solidFill>
            <a:schemeClr val="accent6"/>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68411F4F-8274-4C17-A46F-AABCD94ABB7F}">
      <dsp:nvSpPr>
        <dsp:cNvPr id="0" name=""/>
        <dsp:cNvSpPr/>
      </dsp:nvSpPr>
      <dsp:spPr>
        <a:xfrm>
          <a:off x="919125" y="4090728"/>
          <a:ext cx="10829162" cy="823463"/>
        </a:xfrm>
        <a:prstGeom prst="rect">
          <a:avLst/>
        </a:prstGeom>
        <a:solidFill>
          <a:schemeClr val="bg2"/>
        </a:solidFill>
        <a:ln w="1079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144000" rIns="144000" bIns="144000" numCol="1" spcCol="1270" anchor="ctr" anchorCtr="0">
          <a:noAutofit/>
        </a:bodyPr>
        <a:lstStyle/>
        <a:p>
          <a:pPr marL="0" lvl="0" indent="0" algn="l" defTabSz="889000">
            <a:lnSpc>
              <a:spcPct val="90000"/>
            </a:lnSpc>
            <a:spcBef>
              <a:spcPct val="0"/>
            </a:spcBef>
            <a:spcAft>
              <a:spcPct val="35000"/>
            </a:spcAft>
            <a:buNone/>
          </a:pPr>
          <a:r>
            <a:rPr lang="en-AU" sz="2000" kern="1200" dirty="0">
              <a:solidFill>
                <a:schemeClr val="tx1"/>
              </a:solidFill>
            </a:rPr>
            <a:t>Out of scope: </a:t>
          </a:r>
          <a:r>
            <a:rPr lang="en-US" sz="2000" kern="1200" dirty="0">
              <a:solidFill>
                <a:schemeClr val="tx1"/>
              </a:solidFill>
            </a:rPr>
            <a:t>remediation during the assessment delivery · customization of dashboards.</a:t>
          </a:r>
          <a:endParaRPr lang="en-AU" sz="2000" kern="1200" dirty="0">
            <a:solidFill>
              <a:schemeClr val="tx1"/>
            </a:solidFill>
          </a:endParaRPr>
        </a:p>
      </dsp:txBody>
      <dsp:txXfrm>
        <a:off x="919125" y="4090728"/>
        <a:ext cx="10829162" cy="8234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D94FB-A492-4346-ADC5-14D5A221A218}">
      <dsp:nvSpPr>
        <dsp:cNvPr id="0" name=""/>
        <dsp:cNvSpPr/>
      </dsp:nvSpPr>
      <dsp:spPr>
        <a:xfrm rot="3721371">
          <a:off x="1327364" y="2726385"/>
          <a:ext cx="634238" cy="52207"/>
        </a:xfrm>
        <a:custGeom>
          <a:avLst/>
          <a:gdLst/>
          <a:ahLst/>
          <a:cxnLst/>
          <a:rect l="0" t="0" r="0" b="0"/>
          <a:pathLst>
            <a:path>
              <a:moveTo>
                <a:pt x="0" y="26103"/>
              </a:moveTo>
              <a:lnTo>
                <a:pt x="634238" y="26103"/>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4A2442-CB57-4A5D-83CF-275FDDD896B4}">
      <dsp:nvSpPr>
        <dsp:cNvPr id="0" name=""/>
        <dsp:cNvSpPr/>
      </dsp:nvSpPr>
      <dsp:spPr>
        <a:xfrm rot="1331590">
          <a:off x="1718040" y="2223912"/>
          <a:ext cx="410723" cy="52207"/>
        </a:xfrm>
        <a:custGeom>
          <a:avLst/>
          <a:gdLst/>
          <a:ahLst/>
          <a:cxnLst/>
          <a:rect l="0" t="0" r="0" b="0"/>
          <a:pathLst>
            <a:path>
              <a:moveTo>
                <a:pt x="0" y="26103"/>
              </a:moveTo>
              <a:lnTo>
                <a:pt x="410723" y="26103"/>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4D3CF1-9411-4DA1-968C-D7FB5844CDD9}">
      <dsp:nvSpPr>
        <dsp:cNvPr id="0" name=""/>
        <dsp:cNvSpPr/>
      </dsp:nvSpPr>
      <dsp:spPr>
        <a:xfrm rot="20268410">
          <a:off x="1718040" y="1655357"/>
          <a:ext cx="410723" cy="52207"/>
        </a:xfrm>
        <a:custGeom>
          <a:avLst/>
          <a:gdLst/>
          <a:ahLst/>
          <a:cxnLst/>
          <a:rect l="0" t="0" r="0" b="0"/>
          <a:pathLst>
            <a:path>
              <a:moveTo>
                <a:pt x="0" y="26103"/>
              </a:moveTo>
              <a:lnTo>
                <a:pt x="410723" y="26103"/>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9B6C42-8DE8-4150-81B2-D2685F84F6AC}">
      <dsp:nvSpPr>
        <dsp:cNvPr id="0" name=""/>
        <dsp:cNvSpPr/>
      </dsp:nvSpPr>
      <dsp:spPr>
        <a:xfrm rot="17878629">
          <a:off x="1327364" y="1152884"/>
          <a:ext cx="634238" cy="52207"/>
        </a:xfrm>
        <a:custGeom>
          <a:avLst/>
          <a:gdLst/>
          <a:ahLst/>
          <a:cxnLst/>
          <a:rect l="0" t="0" r="0" b="0"/>
          <a:pathLst>
            <a:path>
              <a:moveTo>
                <a:pt x="0" y="26103"/>
              </a:moveTo>
              <a:lnTo>
                <a:pt x="634238" y="26103"/>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B838E6-267E-4DAF-AA5A-B752E36615CF}">
      <dsp:nvSpPr>
        <dsp:cNvPr id="0" name=""/>
        <dsp:cNvSpPr/>
      </dsp:nvSpPr>
      <dsp:spPr>
        <a:xfrm>
          <a:off x="430334" y="1169509"/>
          <a:ext cx="1592457" cy="15924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DEDEB90-0F40-467F-8989-055A3855CB45}">
      <dsp:nvSpPr>
        <dsp:cNvPr id="0" name=""/>
        <dsp:cNvSpPr/>
      </dsp:nvSpPr>
      <dsp:spPr>
        <a:xfrm>
          <a:off x="1514267" y="-90679"/>
          <a:ext cx="1051022" cy="1051022"/>
        </a:xfrm>
        <a:prstGeom prst="ellipse">
          <a:avLst/>
        </a:prstGeom>
        <a:solidFill>
          <a:srgbClr val="00B0F0">
            <a:alpha val="8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533 Alerts / 67 Services</a:t>
          </a:r>
        </a:p>
      </dsp:txBody>
      <dsp:txXfrm>
        <a:off x="1668186" y="63240"/>
        <a:ext cx="743184" cy="743184"/>
      </dsp:txXfrm>
    </dsp:sp>
    <dsp:sp modelId="{7A36E9AF-7EBC-4939-9019-5469F73C4F55}">
      <dsp:nvSpPr>
        <dsp:cNvPr id="0" name=""/>
        <dsp:cNvSpPr/>
      </dsp:nvSpPr>
      <dsp:spPr>
        <a:xfrm>
          <a:off x="2074618" y="879876"/>
          <a:ext cx="1051022" cy="1051022"/>
        </a:xfrm>
        <a:prstGeom prst="ellipse">
          <a:avLst/>
        </a:prstGeom>
        <a:solidFill>
          <a:srgbClr val="00B0F0">
            <a:alpha val="7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&gt; 160 Customers</a:t>
          </a:r>
        </a:p>
      </dsp:txBody>
      <dsp:txXfrm>
        <a:off x="2228537" y="1033795"/>
        <a:ext cx="743184" cy="743184"/>
      </dsp:txXfrm>
    </dsp:sp>
    <dsp:sp modelId="{8623CB61-D4FD-4248-B1D7-3A1210D8D472}">
      <dsp:nvSpPr>
        <dsp:cNvPr id="0" name=""/>
        <dsp:cNvSpPr/>
      </dsp:nvSpPr>
      <dsp:spPr>
        <a:xfrm>
          <a:off x="2074618" y="2000578"/>
          <a:ext cx="1051022" cy="1051022"/>
        </a:xfrm>
        <a:prstGeom prst="ellipse">
          <a:avLst/>
        </a:prstGeom>
        <a:solidFill>
          <a:srgbClr val="00B0F0">
            <a:alpha val="6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&gt; 640 </a:t>
          </a:r>
          <a:r>
            <a:rPr lang="en-US" sz="900" kern="1200" dirty="0"/>
            <a:t>Deployments</a:t>
          </a:r>
          <a:endParaRPr lang="en-US" sz="1050" kern="1200" dirty="0"/>
        </a:p>
      </dsp:txBody>
      <dsp:txXfrm>
        <a:off x="2228537" y="2154497"/>
        <a:ext cx="743184" cy="743184"/>
      </dsp:txXfrm>
    </dsp:sp>
    <dsp:sp modelId="{FED83114-471E-41A2-90A6-F2E4EFEDF3B8}">
      <dsp:nvSpPr>
        <dsp:cNvPr id="0" name=""/>
        <dsp:cNvSpPr/>
      </dsp:nvSpPr>
      <dsp:spPr>
        <a:xfrm>
          <a:off x="1514267" y="2971133"/>
          <a:ext cx="1051022" cy="1051022"/>
        </a:xfrm>
        <a:prstGeom prst="ellipse">
          <a:avLst/>
        </a:prstGeom>
        <a:solidFill>
          <a:srgbClr val="00B0F0">
            <a:alpha val="50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&gt; 4k Unique Visitors</a:t>
          </a:r>
        </a:p>
      </dsp:txBody>
      <dsp:txXfrm>
        <a:off x="1668186" y="3125052"/>
        <a:ext cx="743184" cy="7431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B7C54-CC8E-4346-A91B-9EB8C38FC807}">
      <dsp:nvSpPr>
        <dsp:cNvPr id="0" name=""/>
        <dsp:cNvSpPr/>
      </dsp:nvSpPr>
      <dsp:spPr>
        <a:xfrm>
          <a:off x="0" y="479"/>
          <a:ext cx="6961923" cy="1123004"/>
        </a:xfrm>
        <a:prstGeom prst="roundRect">
          <a:avLst>
            <a:gd name="adj" fmla="val 10000"/>
          </a:avLst>
        </a:prstGeom>
        <a:solidFill>
          <a:schemeClr val="accent1">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3179A61-0AB3-4FE4-BABD-108F0A06C2D7}">
      <dsp:nvSpPr>
        <dsp:cNvPr id="0" name=""/>
        <dsp:cNvSpPr/>
      </dsp:nvSpPr>
      <dsp:spPr>
        <a:xfrm>
          <a:off x="339708" y="253156"/>
          <a:ext cx="617652" cy="6176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9FDD06F-7BC5-4F9C-84B5-81C4CE8113EE}">
      <dsp:nvSpPr>
        <dsp:cNvPr id="0" name=""/>
        <dsp:cNvSpPr/>
      </dsp:nvSpPr>
      <dsp:spPr>
        <a:xfrm>
          <a:off x="1297070" y="479"/>
          <a:ext cx="3132865" cy="1123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1" tIns="118851" rIns="118851" bIns="118851" numCol="1" spcCol="1270" anchor="ctr" anchorCtr="0">
          <a:noAutofit/>
        </a:bodyPr>
        <a:lstStyle/>
        <a:p>
          <a:pPr marL="0" lvl="0" indent="0" algn="l" defTabSz="1111250">
            <a:lnSpc>
              <a:spcPct val="100000"/>
            </a:lnSpc>
            <a:spcBef>
              <a:spcPct val="0"/>
            </a:spcBef>
            <a:spcAft>
              <a:spcPct val="35000"/>
            </a:spcAft>
            <a:buNone/>
          </a:pPr>
          <a:r>
            <a:rPr lang="en-US" sz="2500" kern="1200" dirty="0"/>
            <a:t>Resource Level Guidance</a:t>
          </a:r>
        </a:p>
      </dsp:txBody>
      <dsp:txXfrm>
        <a:off x="1297070" y="479"/>
        <a:ext cx="3132865" cy="1123004"/>
      </dsp:txXfrm>
    </dsp:sp>
    <dsp:sp modelId="{294CAF5A-1059-4617-A98C-6CC0BA735761}">
      <dsp:nvSpPr>
        <dsp:cNvPr id="0" name=""/>
        <dsp:cNvSpPr/>
      </dsp:nvSpPr>
      <dsp:spPr>
        <a:xfrm>
          <a:off x="4414592" y="479"/>
          <a:ext cx="2531986" cy="1123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1" tIns="118851" rIns="118851" bIns="118851" numCol="1" spcCol="1270" anchor="ctr" anchorCtr="0">
          <a:noAutofit/>
        </a:bodyPr>
        <a:lstStyle/>
        <a:p>
          <a:pPr marL="0" lvl="0" indent="0" algn="l" defTabSz="488950">
            <a:lnSpc>
              <a:spcPct val="100000"/>
            </a:lnSpc>
            <a:spcBef>
              <a:spcPct val="0"/>
            </a:spcBef>
            <a:spcAft>
              <a:spcPct val="35000"/>
            </a:spcAft>
            <a:buNone/>
          </a:pPr>
          <a:r>
            <a:rPr lang="en-US" sz="1100" kern="1200" dirty="0"/>
            <a:t>Popular vs. Recommended</a:t>
          </a:r>
        </a:p>
        <a:p>
          <a:pPr marL="0" lvl="0" indent="0" algn="l" defTabSz="488950">
            <a:lnSpc>
              <a:spcPct val="100000"/>
            </a:lnSpc>
            <a:spcBef>
              <a:spcPct val="0"/>
            </a:spcBef>
            <a:spcAft>
              <a:spcPct val="35000"/>
            </a:spcAft>
            <a:buNone/>
          </a:pPr>
          <a:r>
            <a:rPr lang="en-US" sz="1100" kern="1200" dirty="0"/>
            <a:t>Templates (ARM/Bicep)</a:t>
          </a:r>
        </a:p>
        <a:p>
          <a:pPr marL="0" lvl="0" indent="0" algn="l" defTabSz="488950">
            <a:lnSpc>
              <a:spcPct val="100000"/>
            </a:lnSpc>
            <a:spcBef>
              <a:spcPct val="0"/>
            </a:spcBef>
            <a:spcAft>
              <a:spcPct val="35000"/>
            </a:spcAft>
            <a:buNone/>
          </a:pPr>
          <a:r>
            <a:rPr lang="en-US" sz="1100" kern="1200"/>
            <a:t>Grafana Dashboard</a:t>
          </a:r>
        </a:p>
      </dsp:txBody>
      <dsp:txXfrm>
        <a:off x="4414592" y="479"/>
        <a:ext cx="2531986" cy="1123004"/>
      </dsp:txXfrm>
    </dsp:sp>
    <dsp:sp modelId="{2479B127-835E-4D13-9F6F-34B1D0261DA4}">
      <dsp:nvSpPr>
        <dsp:cNvPr id="0" name=""/>
        <dsp:cNvSpPr/>
      </dsp:nvSpPr>
      <dsp:spPr>
        <a:xfrm>
          <a:off x="0" y="1404236"/>
          <a:ext cx="6961923" cy="1123004"/>
        </a:xfrm>
        <a:prstGeom prst="roundRect">
          <a:avLst>
            <a:gd name="adj" fmla="val 10000"/>
          </a:avLst>
        </a:prstGeom>
        <a:solidFill>
          <a:schemeClr val="accent1">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3A72876-96B9-47FD-BF81-AC641A5C6773}">
      <dsp:nvSpPr>
        <dsp:cNvPr id="0" name=""/>
        <dsp:cNvSpPr/>
      </dsp:nvSpPr>
      <dsp:spPr>
        <a:xfrm>
          <a:off x="339708" y="1656912"/>
          <a:ext cx="617652" cy="6176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E2DFA92-5F7D-4B91-9839-FFF670476B33}">
      <dsp:nvSpPr>
        <dsp:cNvPr id="0" name=""/>
        <dsp:cNvSpPr/>
      </dsp:nvSpPr>
      <dsp:spPr>
        <a:xfrm>
          <a:off x="1297070" y="1404236"/>
          <a:ext cx="3132865" cy="1123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1" tIns="118851" rIns="118851" bIns="118851" numCol="1" spcCol="1270" anchor="ctr" anchorCtr="0">
          <a:noAutofit/>
        </a:bodyPr>
        <a:lstStyle/>
        <a:p>
          <a:pPr marL="0" lvl="0" indent="0" algn="l" defTabSz="1111250">
            <a:lnSpc>
              <a:spcPct val="100000"/>
            </a:lnSpc>
            <a:spcBef>
              <a:spcPct val="0"/>
            </a:spcBef>
            <a:spcAft>
              <a:spcPct val="35000"/>
            </a:spcAft>
            <a:buNone/>
          </a:pPr>
          <a:r>
            <a:rPr lang="en-US" sz="2500" kern="1200" dirty="0"/>
            <a:t>Patterns and Scenarios</a:t>
          </a:r>
        </a:p>
      </dsp:txBody>
      <dsp:txXfrm>
        <a:off x="1297070" y="1404236"/>
        <a:ext cx="3132865" cy="1123004"/>
      </dsp:txXfrm>
    </dsp:sp>
    <dsp:sp modelId="{CA74B69A-13C4-44CC-9F72-B70D5D9E7974}">
      <dsp:nvSpPr>
        <dsp:cNvPr id="0" name=""/>
        <dsp:cNvSpPr/>
      </dsp:nvSpPr>
      <dsp:spPr>
        <a:xfrm>
          <a:off x="4414592" y="1404236"/>
          <a:ext cx="2531986" cy="1123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1" tIns="118851" rIns="118851" bIns="118851" numCol="1" spcCol="1270" anchor="ctr" anchorCtr="0">
          <a:noAutofit/>
        </a:bodyPr>
        <a:lstStyle/>
        <a:p>
          <a:pPr marL="0" lvl="0" indent="0" algn="l" defTabSz="488950">
            <a:lnSpc>
              <a:spcPct val="100000"/>
            </a:lnSpc>
            <a:spcBef>
              <a:spcPct val="0"/>
            </a:spcBef>
            <a:spcAft>
              <a:spcPct val="35000"/>
            </a:spcAft>
            <a:buNone/>
          </a:pPr>
          <a:r>
            <a:rPr lang="en-US" sz="1100" kern="1200" dirty="0"/>
            <a:t>ALZ / AVD / AVS / HPC</a:t>
          </a:r>
        </a:p>
        <a:p>
          <a:pPr marL="0" lvl="0" indent="0" algn="l" defTabSz="488950">
            <a:lnSpc>
              <a:spcPct val="100000"/>
            </a:lnSpc>
            <a:spcBef>
              <a:spcPct val="0"/>
            </a:spcBef>
            <a:spcAft>
              <a:spcPct val="35000"/>
            </a:spcAft>
            <a:buNone/>
          </a:pPr>
          <a:r>
            <a:rPr lang="en-US" sz="1100" kern="1200" dirty="0"/>
            <a:t>Azure Monitor Packs</a:t>
          </a:r>
        </a:p>
        <a:p>
          <a:pPr marL="0" lvl="0" indent="0" algn="l" defTabSz="488950">
            <a:lnSpc>
              <a:spcPct val="100000"/>
            </a:lnSpc>
            <a:spcBef>
              <a:spcPct val="0"/>
            </a:spcBef>
            <a:spcAft>
              <a:spcPct val="35000"/>
            </a:spcAft>
            <a:buNone/>
          </a:pPr>
          <a:r>
            <a:rPr lang="en-US" sz="1100" kern="1200"/>
            <a:t>More to come!</a:t>
          </a:r>
        </a:p>
      </dsp:txBody>
      <dsp:txXfrm>
        <a:off x="4414592" y="1404236"/>
        <a:ext cx="2531986" cy="1123004"/>
      </dsp:txXfrm>
    </dsp:sp>
    <dsp:sp modelId="{A93D0A35-0140-4E49-854F-4503344F350E}">
      <dsp:nvSpPr>
        <dsp:cNvPr id="0" name=""/>
        <dsp:cNvSpPr/>
      </dsp:nvSpPr>
      <dsp:spPr>
        <a:xfrm>
          <a:off x="0" y="2807992"/>
          <a:ext cx="6961923" cy="1123004"/>
        </a:xfrm>
        <a:prstGeom prst="roundRect">
          <a:avLst>
            <a:gd name="adj" fmla="val 10000"/>
          </a:avLst>
        </a:prstGeom>
        <a:solidFill>
          <a:schemeClr val="accent1">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AB5CD90A-428E-4288-925F-27B29CF08445}">
      <dsp:nvSpPr>
        <dsp:cNvPr id="0" name=""/>
        <dsp:cNvSpPr/>
      </dsp:nvSpPr>
      <dsp:spPr>
        <a:xfrm>
          <a:off x="339708" y="3060668"/>
          <a:ext cx="617652" cy="6176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5824BC5-A140-4336-9997-0CD1FFA5AC3C}">
      <dsp:nvSpPr>
        <dsp:cNvPr id="0" name=""/>
        <dsp:cNvSpPr/>
      </dsp:nvSpPr>
      <dsp:spPr>
        <a:xfrm>
          <a:off x="1297070" y="2807992"/>
          <a:ext cx="3132865" cy="1123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1" tIns="118851" rIns="118851" bIns="118851" numCol="1" spcCol="1270" anchor="ctr" anchorCtr="0">
          <a:noAutofit/>
        </a:bodyPr>
        <a:lstStyle/>
        <a:p>
          <a:pPr marL="0" lvl="0" indent="0" algn="l" defTabSz="1111250">
            <a:lnSpc>
              <a:spcPct val="100000"/>
            </a:lnSpc>
            <a:spcBef>
              <a:spcPct val="0"/>
            </a:spcBef>
            <a:spcAft>
              <a:spcPct val="35000"/>
            </a:spcAft>
            <a:buNone/>
          </a:pPr>
          <a:r>
            <a:rPr lang="en-US" sz="2500" kern="1200"/>
            <a:t>Data-Driven Integrations</a:t>
          </a:r>
        </a:p>
      </dsp:txBody>
      <dsp:txXfrm>
        <a:off x="1297070" y="2807992"/>
        <a:ext cx="3132865" cy="1123004"/>
      </dsp:txXfrm>
    </dsp:sp>
    <dsp:sp modelId="{4DBD41C5-378C-49D5-B098-C2668093DDB6}">
      <dsp:nvSpPr>
        <dsp:cNvPr id="0" name=""/>
        <dsp:cNvSpPr/>
      </dsp:nvSpPr>
      <dsp:spPr>
        <a:xfrm>
          <a:off x="4414592" y="2807992"/>
          <a:ext cx="2531986" cy="1123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1" tIns="118851" rIns="118851" bIns="118851" numCol="1" spcCol="1270" anchor="ctr" anchorCtr="0">
          <a:noAutofit/>
        </a:bodyPr>
        <a:lstStyle/>
        <a:p>
          <a:pPr marL="0" lvl="0" indent="0" algn="l" defTabSz="488950">
            <a:lnSpc>
              <a:spcPct val="100000"/>
            </a:lnSpc>
            <a:spcBef>
              <a:spcPct val="0"/>
            </a:spcBef>
            <a:spcAft>
              <a:spcPct val="35000"/>
            </a:spcAft>
            <a:buNone/>
          </a:pPr>
          <a:r>
            <a:rPr lang="en-US" sz="1100" kern="1200" dirty="0"/>
            <a:t>YAML / JSON</a:t>
          </a:r>
        </a:p>
        <a:p>
          <a:pPr marL="0" lvl="0" indent="0" algn="l" defTabSz="488950">
            <a:lnSpc>
              <a:spcPct val="100000"/>
            </a:lnSpc>
            <a:spcBef>
              <a:spcPct val="0"/>
            </a:spcBef>
            <a:spcAft>
              <a:spcPct val="35000"/>
            </a:spcAft>
            <a:buNone/>
          </a:pPr>
          <a:r>
            <a:rPr lang="en-US" sz="1100" kern="1200"/>
            <a:t>Observability PG</a:t>
          </a:r>
        </a:p>
        <a:p>
          <a:pPr marL="0" lvl="0" indent="0" algn="l" defTabSz="488950">
            <a:lnSpc>
              <a:spcPct val="100000"/>
            </a:lnSpc>
            <a:spcBef>
              <a:spcPct val="0"/>
            </a:spcBef>
            <a:spcAft>
              <a:spcPct val="35000"/>
            </a:spcAft>
            <a:buNone/>
          </a:pPr>
          <a:r>
            <a:rPr lang="en-US" sz="1100" kern="1200" dirty="0"/>
            <a:t>Azure Health Model, Monitor Packs</a:t>
          </a:r>
        </a:p>
      </dsp:txBody>
      <dsp:txXfrm>
        <a:off x="4414592" y="2807992"/>
        <a:ext cx="2531986" cy="1123004"/>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50B57-6F69-44FC-BDC1-64B2AF33862C}"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9041AC-3EAD-4A5E-A4C5-6883DD7BF43F}" type="slidenum">
              <a:rPr lang="en-US" smtClean="0"/>
              <a:t>‹#›</a:t>
            </a:fld>
            <a:endParaRPr lang="en-US"/>
          </a:p>
        </p:txBody>
      </p:sp>
    </p:spTree>
    <p:extLst>
      <p:ext uri="{BB962C8B-B14F-4D97-AF65-F5344CB8AC3E}">
        <p14:creationId xmlns:p14="http://schemas.microsoft.com/office/powerpoint/2010/main" val="736021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6" name="Slide Number Placeholder 5"/>
          <p:cNvSpPr>
            <a:spLocks noGrp="1"/>
          </p:cNvSpPr>
          <p:nvPr>
            <p:ph type="sldNum" sz="quarter" idx="5"/>
          </p:nvPr>
        </p:nvSpPr>
        <p:spPr>
          <a:xfrm>
            <a:off x="5909309" y="8685213"/>
            <a:ext cx="947103" cy="457200"/>
          </a:xfrm>
          <a:prstGeom prst="rect">
            <a:avLst/>
          </a:prstGeom>
        </p:spPr>
        <p:txBody>
          <a:bodyPr anchor="ctr"/>
          <a:lstStyle/>
          <a:p>
            <a:pPr marL="0" marR="0" lvl="0" indent="0" algn="ctr" defTabSz="91428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ctr" defTabSz="914281"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43491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189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6657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7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0128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8756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495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387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954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860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9681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dirty="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4/29/2025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2871E5-2AD9-4CFB-9569-7D757BE55BE6}" type="slidenum">
              <a:rPr lang="en-US" smtClean="0"/>
              <a:t>36</a:t>
            </a:fld>
            <a:endParaRPr lang="en-US"/>
          </a:p>
        </p:txBody>
      </p:sp>
    </p:spTree>
    <p:extLst>
      <p:ext uri="{BB962C8B-B14F-4D97-AF65-F5344CB8AC3E}">
        <p14:creationId xmlns:p14="http://schemas.microsoft.com/office/powerpoint/2010/main" val="3875704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585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7B16D-33BA-F661-EDFC-52C3F8607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AF6BF-1585-138E-4B18-BDFE30F423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B9B08F-A9C2-1A7C-B830-67B21F2EDD3F}"/>
              </a:ext>
            </a:extLst>
          </p:cNvPr>
          <p:cNvSpPr>
            <a:spLocks noGrp="1"/>
          </p:cNvSpPr>
          <p:nvPr>
            <p:ph type="body" idx="1"/>
          </p:nvPr>
        </p:nvSpPr>
        <p:spPr/>
        <p:txBody>
          <a:bodyPr/>
          <a:lstStyle/>
          <a:p>
            <a:r>
              <a:rPr lang="en-US" dirty="0"/>
              <a:t>Change Management: Zero is the North Star</a:t>
            </a:r>
          </a:p>
          <a:p>
            <a:endParaRPr lang="en-US" dirty="0"/>
          </a:p>
          <a:p>
            <a:endParaRPr lang="en-US" dirty="0"/>
          </a:p>
          <a:p>
            <a:r>
              <a:rPr lang="en-US" dirty="0"/>
              <a:t>Incident Management: Amazing tools that we are using to find before you e.g., BRAIN, Automation in background</a:t>
            </a:r>
          </a:p>
          <a:p>
            <a:endParaRPr lang="en-US" dirty="0"/>
          </a:p>
          <a:p>
            <a:endParaRPr lang="en-US" dirty="0"/>
          </a:p>
        </p:txBody>
      </p:sp>
      <p:sp>
        <p:nvSpPr>
          <p:cNvPr id="4" name="Header Placeholder 3">
            <a:extLst>
              <a:ext uri="{FF2B5EF4-FFF2-40B4-BE49-F238E27FC236}">
                <a16:creationId xmlns:a16="http://schemas.microsoft.com/office/drawing/2014/main" id="{71D21B09-BE2C-3D5B-D249-2FEC67325E0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987F222-2F53-E95A-47A6-D4AC65A4089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20158CF-6411-CF64-EF64-D52C37BF583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34BCE8C-FBDB-91C4-879C-7C53D0D3CE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99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7" name="Slide Number Placeholder 6"/>
          <p:cNvSpPr>
            <a:spLocks noGrp="1"/>
          </p:cNvSpPr>
          <p:nvPr>
            <p:ph type="sldNum" sz="quarter" idx="5"/>
          </p:nvPr>
        </p:nvSpPr>
        <p:spPr>
          <a:xfrm>
            <a:off x="5909309" y="8685213"/>
            <a:ext cx="94710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9792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4666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b="1"/>
              <a:t>Key Takeaway: People* still talk about determining the “root cause” of an issue but the reality is that there is almost never ONE root cause of a major issue.</a:t>
            </a:r>
          </a:p>
          <a:p>
            <a:pPr marL="171450" indent="-171450">
              <a:buFont typeface="Wingdings" panose="05000000000000000000" pitchFamily="2" charset="2"/>
              <a:buChar char="§"/>
            </a:pPr>
            <a:r>
              <a:rPr lang="en-NZ" b="1"/>
              <a:t>There are several contributing factors, which explain how an issue was able to ‘get through’ holes in various layers of mitigations/defences.</a:t>
            </a:r>
          </a:p>
          <a:p>
            <a:pPr marL="0" indent="0">
              <a:buFont typeface="Wingdings" panose="05000000000000000000" pitchFamily="2" charset="2"/>
              <a:buNone/>
            </a:pPr>
            <a:r>
              <a:rPr lang="en-NZ" b="0"/>
              <a:t>(</a:t>
            </a:r>
            <a:r>
              <a:rPr lang="en-NZ" b="1"/>
              <a:t>*</a:t>
            </a:r>
            <a:r>
              <a:rPr lang="en-NZ" b="0"/>
              <a:t>including our Azure incident communications team! Work in progress…)</a:t>
            </a:r>
            <a:endParaRPr lang="en-US" b="0"/>
          </a:p>
          <a:p>
            <a:pPr marL="171450" indent="-171450">
              <a:buFont typeface="Wingdings" panose="05000000000000000000" pitchFamily="2" charset="2"/>
              <a:buChar char="§"/>
            </a:pPr>
            <a:endParaRPr lang="en-US"/>
          </a:p>
          <a:p>
            <a:pPr marL="171450" indent="-171450">
              <a:buFont typeface="Wingdings" panose="05000000000000000000" pitchFamily="2" charset="2"/>
              <a:buChar char="§"/>
            </a:pPr>
            <a:r>
              <a:rPr lang="en-US"/>
              <a:t>Bad things don’t happen because of component failures, or bugs. Complex systems fail in complex ways. Humans try to understand our problems as simple things, so we often over-simplify explanations.</a:t>
            </a:r>
          </a:p>
          <a:p>
            <a:pPr marL="628650" lvl="1" indent="-171450">
              <a:buFont typeface="Wingdings" panose="05000000000000000000" pitchFamily="2" charset="2"/>
              <a:buChar char="§"/>
            </a:pPr>
            <a:r>
              <a:rPr lang="en-US"/>
              <a:t>Simple issue: Why is the traffic so bad today? Maybe there is a single root cause – perhaps a big event like a sports final or a concert.</a:t>
            </a:r>
          </a:p>
          <a:p>
            <a:pPr marL="628650" lvl="1" indent="-171450">
              <a:buFont typeface="Wingdings" panose="05000000000000000000" pitchFamily="2" charset="2"/>
              <a:buChar char="§"/>
            </a:pPr>
            <a:r>
              <a:rPr lang="en-US"/>
              <a:t>Complex issue: Why is the traffic constantly bad in Seattle? No single root cause – contributing factors include an increasing population, rising house prices, more high rises downtown, pricing of the toll bridge (etc.) potentially combining with temporary factors like roadworks or big events.</a:t>
            </a:r>
          </a:p>
          <a:p>
            <a:pPr marL="171450" indent="-171450">
              <a:buFont typeface="Wingdings" panose="05000000000000000000" pitchFamily="2" charset="2"/>
              <a:buChar char="§"/>
            </a:pPr>
            <a:endParaRPr lang="en-US"/>
          </a:p>
          <a:p>
            <a:pPr marL="171450" indent="-171450">
              <a:buFont typeface="Wingdings" panose="05000000000000000000" pitchFamily="2" charset="2"/>
              <a:buChar char="§"/>
            </a:pPr>
            <a:r>
              <a:rPr lang="en-US"/>
              <a:t>The right way to think about this space is ‘how does this work in the first place’ – effectively, we’re talking about the untold story of all the issue ‘triggers’ (left) that DIDN’T cause problems, because of these defense layers. Consider these layers and the holes in each. It goes without saying that you can’t have a single layer that has no holes, there are always goal conflicts and double binds that create ‘gaps’ in any individual layer. There is no silver bullet that will prevent all bad things from happening (in I.T. and in life!) but we can add defenses. As we try to prevent bad things from happening, all we can do is ADD LAYERS, and SHRINK HOLES. </a:t>
            </a:r>
          </a:p>
          <a:p>
            <a:pPr marL="171450" indent="-171450">
              <a:buFont typeface="Wingdings" panose="05000000000000000000" pitchFamily="2" charset="2"/>
              <a:buChar char="§"/>
            </a:pPr>
            <a:endParaRPr lang="en-US"/>
          </a:p>
          <a:p>
            <a:pPr marL="171450" indent="-171450">
              <a:buFont typeface="Wingdings" panose="05000000000000000000" pitchFamily="2" charset="2"/>
              <a:buChar char="§"/>
            </a:pPr>
            <a:r>
              <a:rPr lang="en-US"/>
              <a:t>Here’s an example – consider the major Azure outage that we had back in September 2018. An electrical storm around San Antonio caused extreme utility feed power fluctuations at an Azure datacenter in our South Central US region. Contrary to rumors at the time, no – no datacenter was ‘struck by lightning’. But one particular ‘sag’ (low power level) on the utility feed was so low that a chiller plant used to provide cooling was knocked offline – by design, to prevent powering up and down with the fluctuations. But in understanding the issue and cascading failures that resulted, there is obviously no single ‘root cause’ – contributing factors included that particular chiller plant being in maintenance mode, monitoring overload for the onsite engineers trying to respond to 1400+ alerts, technical debt in Azure AD relying on older control plane services to scale out, bad timing with Office 365 users on the East Coast coming online, a latent bug causing aggressive retries from Outlook clients, to name a few. I mentioned the ‘untold stories’ of triggers that don’t cause problems – earlier that same night of the outage, a different Azure datacenter in the region experienced similar electrical sags and swells, which also shut down a chiller plant, but the onsite team were able to bring it back online without issue.</a:t>
            </a:r>
          </a:p>
          <a:p>
            <a:pPr marL="171450" indent="-171450">
              <a:buFont typeface="Wingdings" panose="05000000000000000000" pitchFamily="2" charset="2"/>
              <a:buChar char="§"/>
            </a:pPr>
            <a:endParaRPr lang="en-US"/>
          </a:p>
          <a:p>
            <a:pPr marL="171450" indent="-171450">
              <a:buFont typeface="Wingdings" panose="05000000000000000000" pitchFamily="2" charset="2"/>
              <a:buChar char="§"/>
            </a:pPr>
            <a:r>
              <a:rPr lang="en-US" i="1"/>
              <a:t>For more details about the South Central incident, watch the Ignite 2018 ‘Anatomy of an Azure outage’ session – recording available at https://www.youtube.com/watch?v=8HW87XmlPOE&amp;t=2129</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4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  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endParaRPr lang="en-US" sz="1200">
              <a:latin typeface="Segoe"/>
            </a:endParaRPr>
          </a:p>
          <a:p>
            <a:pPr marL="0" indent="0">
              <a:buFontTx/>
              <a:buNone/>
            </a:pPr>
            <a:r>
              <a:rPr lang="en-US" sz="1200" b="1" i="0" u="none" strike="noStrike" kern="1200">
                <a:solidFill>
                  <a:schemeClr val="tx1"/>
                </a:solidFill>
                <a:effectLst/>
                <a:latin typeface="Segoe "/>
                <a:ea typeface="+mn-ea"/>
                <a:cs typeface="+mn-cs"/>
              </a:rPr>
              <a:t>Well-architected</a:t>
            </a:r>
            <a:r>
              <a:rPr lang="en-US" sz="1200" b="0" i="0" u="none" strike="noStrike" kern="120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a:solidFill>
                  <a:schemeClr val="tx1"/>
                </a:solidFill>
                <a:effectLst/>
                <a:latin typeface="Segoe "/>
                <a:ea typeface="+mn-ea"/>
                <a:cs typeface="+mn-cs"/>
              </a:rPr>
              <a:t>Operationalizes </a:t>
            </a:r>
            <a:r>
              <a:rPr lang="en-US" sz="120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a:solidFill>
                  <a:srgbClr val="50E6FF"/>
                </a:solidFill>
                <a:latin typeface="Segoe UI Semibold"/>
              </a:rPr>
              <a:t>Design</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build</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optimize</a:t>
            </a:r>
            <a:r>
              <a:rPr lang="en-US" sz="1200">
                <a:solidFill>
                  <a:schemeClr val="bg1"/>
                </a:solidFill>
                <a:latin typeface="Segoe UI" panose="020B0502040204020203" pitchFamily="34" charset="0"/>
                <a:cs typeface="Segoe UI" panose="020B0502040204020203" pitchFamily="34" charset="0"/>
              </a:rPr>
              <a:t> cloud solutions, using </a:t>
            </a:r>
            <a:r>
              <a:rPr lang="en-US" sz="1200" spc="-50">
                <a:solidFill>
                  <a:srgbClr val="50E6FF"/>
                </a:solidFill>
                <a:latin typeface="Segoe UI Semibold"/>
              </a:rPr>
              <a:t>architectural</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guidance</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assessments</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industry</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best</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practices.</a:t>
            </a:r>
          </a:p>
          <a:p>
            <a:pPr marL="0" indent="0">
              <a:buFont typeface="Wingdings" panose="05000000000000000000" pitchFamily="2" charset="2"/>
              <a:buNone/>
            </a:pPr>
            <a:endParaRPr lang="en-US" sz="1200">
              <a:solidFill>
                <a:schemeClr val="bg1"/>
              </a:solidFill>
              <a:highlight>
                <a:srgbClr val="000000"/>
              </a:highlight>
            </a:endParaRPr>
          </a:p>
          <a:p>
            <a:pPr marL="285750" indent="-285750">
              <a:buFont typeface="Wingdings" panose="05000000000000000000" pitchFamily="2" charset="2"/>
              <a:buChar char="§"/>
            </a:pPr>
            <a:r>
              <a:rPr lang="en-US" sz="1200" b="1" kern="1200">
                <a:solidFill>
                  <a:schemeClr val="tx1"/>
                </a:solidFill>
                <a:effectLst/>
                <a:latin typeface="+mn-lt"/>
                <a:ea typeface="+mn-ea"/>
                <a:cs typeface="+mn-cs"/>
              </a:rPr>
              <a:t>Cost-Optimization: </a:t>
            </a:r>
            <a:r>
              <a:rPr lang="en-US" sz="1200" b="0" kern="120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Operational Excellence: </a:t>
            </a:r>
            <a:r>
              <a:rPr lang="en-US" sz="1200" b="0" kern="120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Performance Efficiency: </a:t>
            </a:r>
            <a:r>
              <a:rPr lang="en-US" sz="1200" b="0" kern="120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Reliability: </a:t>
            </a:r>
            <a:r>
              <a:rPr lang="en-US" sz="1200" b="0" kern="120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Security: </a:t>
            </a:r>
            <a:r>
              <a:rPr lang="en-US" sz="1200" b="0" kern="120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Now you have some idea about the foundational principles, we will walk through some </a:t>
            </a:r>
            <a:r>
              <a:rPr lang="en-US" b="1">
                <a:solidFill>
                  <a:schemeClr val="bg1"/>
                </a:solidFill>
                <a:latin typeface="Segoe UI Semibold" panose="020B0702040204020203" pitchFamily="34" charset="0"/>
                <a:cs typeface="Segoe UI Semibold" panose="020B0702040204020203" pitchFamily="34" charset="0"/>
              </a:rPr>
              <a:t>Best practices to drive workload quality.</a:t>
            </a:r>
            <a:endParaRPr lang="en-US" sz="1200" b="0" i="0" kern="1200">
              <a:solidFill>
                <a:schemeClr val="tx1"/>
              </a:solidFill>
              <a:effectLst/>
              <a:latin typeface="Segoe "/>
              <a:ea typeface="+mn-ea"/>
              <a:cs typeface="+mn-cs"/>
            </a:endParaRP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&lt;Talking points&gt; </a:t>
            </a:r>
            <a:r>
              <a:rPr lang="en-US" b="0"/>
              <a:t>Cover these are a sample of the quality inhibitors to look out and that could be addressed by the guidance included in Microsoft WAF. Recommendation to mention at least one from each pillar and provide additional details on that as examples of what impact these inhibitors may have. It is not a deep technical conversation. Main goal is to represent both the breadth and depth of guidance provided by Microsoft. </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a:t>
            </a:r>
            <a:r>
              <a:rPr lang="en-US" b="0"/>
              <a:t>How you can get started to leverage all this in your customer engagements?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2C9A1-286E-E253-46C0-CC39D237B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8E1146-C6A8-7D77-4C19-D1A797D48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949D8-5B53-4DC6-7827-69A5301840B2}"/>
              </a:ext>
            </a:extLst>
          </p:cNvPr>
          <p:cNvSpPr>
            <a:spLocks noGrp="1"/>
          </p:cNvSpPr>
          <p:nvPr>
            <p:ph type="body" idx="1"/>
          </p:nvPr>
        </p:nvSpPr>
        <p:spPr/>
        <p:txBody>
          <a:bodyPr/>
          <a:lstStyle/>
          <a:p>
            <a:pPr marL="171450" indent="-171450">
              <a:buFont typeface="Wingdings" panose="05000000000000000000" pitchFamily="2" charset="2"/>
              <a:buChar char="§"/>
            </a:pPr>
            <a:r>
              <a:rPr lang="en-NZ" b="1"/>
              <a:t>Key Takeaway: </a:t>
            </a:r>
            <a:r>
              <a:rPr lang="en-NZ" b="0"/>
              <a:t>(Reading from the bottom-up…) </a:t>
            </a:r>
            <a:r>
              <a:rPr lang="en-NZ" b="1"/>
              <a:t>Microsoft builds and operates the foundation, then customers choose to enable relevant services from to help with their resilience needs, and their app effectively sits on top of both.</a:t>
            </a:r>
          </a:p>
          <a:p>
            <a:pPr marL="171450" indent="-171450">
              <a:buFont typeface="Wingdings" panose="05000000000000000000" pitchFamily="2" charset="2"/>
              <a:buChar char="§"/>
            </a:pPr>
            <a:endParaRPr lang="en-NZ"/>
          </a:p>
          <a:p>
            <a:pPr marL="171450" indent="-171450">
              <a:buFont typeface="Wingdings" panose="05000000000000000000" pitchFamily="2" charset="2"/>
              <a:buChar char="§"/>
            </a:pPr>
            <a:r>
              <a:rPr lang="en-US"/>
              <a:t>The </a:t>
            </a:r>
            <a:r>
              <a:rPr lang="en-US" b="1"/>
              <a:t>resilient foundation </a:t>
            </a:r>
            <a:r>
              <a:rPr lang="en-US"/>
              <a:t>is effectively Microsoft’s considerable investment in the platform itself (the focus of the rest of this presentation) – physical things like our datacenters, as well as software things like our deployment &amp; maintenance processes. Here, Microsoft owns the end to end process and customers/partners just take advantage of it, by building on this foundation.</a:t>
            </a:r>
          </a:p>
          <a:p>
            <a:pPr marL="171450" indent="-171450">
              <a:buFont typeface="Wingdings" panose="05000000000000000000" pitchFamily="2" charset="2"/>
              <a:buChar char="§"/>
            </a:pPr>
            <a:endParaRPr lang="en-US"/>
          </a:p>
          <a:p>
            <a:pPr marL="171450" indent="-171450">
              <a:buFont typeface="Wingdings" panose="05000000000000000000" pitchFamily="2" charset="2"/>
              <a:buChar char="§"/>
            </a:pPr>
            <a:r>
              <a:rPr lang="en-NZ"/>
              <a:t>T</a:t>
            </a:r>
            <a:r>
              <a:rPr lang="en-US"/>
              <a:t>he </a:t>
            </a:r>
            <a:r>
              <a:rPr lang="en-US" b="1"/>
              <a:t>resilient services </a:t>
            </a:r>
            <a:r>
              <a:rPr lang="en-US"/>
              <a:t>are built by Microsoft but operated by customers – although they’re not mandatory, they’re built into the platform so that your workloads that need high availability, backup, and/or disaster recovery can get started quickly. We say that this middle ‘rung’ is the customer’s responsibility, mainly because these features aren’t enabled by default. Many workloads in Azure are dev/test or otherwise non-prod, and these kinds of services may be overkill. So Microsoft owns creating the services/features (say, providing Azure Site Recovery for DR!) but customers ‘own’ (1) deciding to use it, and (2) configuring it for their purposes. Obviously we help here too (like providing best practices through the Well-Architected Framework, more on that later…) but ultimately customers own their application reliability IN the cloud, including using these resilient features where it can help them to achieve their reliability goals.</a:t>
            </a:r>
          </a:p>
          <a:p>
            <a:pPr marL="0" indent="0">
              <a:buFont typeface="Wingdings" panose="05000000000000000000" pitchFamily="2" charset="2"/>
              <a:buNone/>
            </a:pPr>
            <a:endParaRPr lang="en-US"/>
          </a:p>
          <a:p>
            <a:pPr marL="171450" indent="-171450">
              <a:buFont typeface="Wingdings" panose="05000000000000000000" pitchFamily="2" charset="2"/>
              <a:buChar char="§"/>
            </a:pPr>
            <a:r>
              <a:rPr lang="en-US" b="1"/>
              <a:t>Your application</a:t>
            </a:r>
            <a:r>
              <a:rPr lang="en-US"/>
              <a:t> here refers to the specifics of each individual customer workload – these ‘sit’ on the services/features/foundation below. We won’t spend a huge amount of time here, but will gesture towards some of our Reference Architectures and design guidance for ensuring that application architecture and logic understands that it’s living in the cloud, handles transient errors appropriately, etc.</a:t>
            </a:r>
          </a:p>
          <a:p>
            <a:pPr marL="0" indent="0">
              <a:buFont typeface="Wingdings" panose="05000000000000000000" pitchFamily="2" charset="2"/>
              <a:buNone/>
            </a:pPr>
            <a:endParaRPr lang="en-US"/>
          </a:p>
          <a:p>
            <a:pPr marL="0" indent="0">
              <a:buFont typeface="Wingdings" panose="05000000000000000000" pitchFamily="2" charset="2"/>
              <a:buNone/>
            </a:pPr>
            <a:r>
              <a:rPr lang="en-US"/>
              <a:t>---</a:t>
            </a:r>
          </a:p>
          <a:p>
            <a:pPr marL="0" indent="0">
              <a:buFont typeface="Wingdings" panose="05000000000000000000" pitchFamily="2" charset="2"/>
              <a:buNone/>
            </a:pPr>
            <a:endParaRPr lang="en-US"/>
          </a:p>
          <a:p>
            <a:pPr marL="171450" indent="-171450">
              <a:buFont typeface="Wingdings" panose="05000000000000000000" pitchFamily="2" charset="2"/>
              <a:buChar char="§"/>
            </a:pPr>
            <a:r>
              <a:rPr lang="en-US" sz="1200" i="1" kern="1200">
                <a:solidFill>
                  <a:schemeClr val="tx1"/>
                </a:solidFill>
                <a:effectLst/>
                <a:latin typeface="+mn-lt"/>
                <a:ea typeface="+mn-ea"/>
                <a:cs typeface="+mn-cs"/>
              </a:rPr>
              <a:t>Let's start with the resilient foundation. It is what everything is built on top of and is required for any application to achieve resiliency. The services on top, or the capabilities built on that resilient foundation that applications take advantage of, we will talk about ones that give applications DR capabilities and the ability to backup. Finally, the application on top has to take advantage of those resilient services to have resilience. The platform has inherent resilience, but true resiliency and getting close to that 100% availability requires the application to be architected to take advantage. </a:t>
            </a:r>
            <a:endParaRPr lang="en-US" i="1"/>
          </a:p>
        </p:txBody>
      </p:sp>
      <p:sp>
        <p:nvSpPr>
          <p:cNvPr id="4" name="Slide Number Placeholder 3">
            <a:extLst>
              <a:ext uri="{FF2B5EF4-FFF2-40B4-BE49-F238E27FC236}">
                <a16:creationId xmlns:a16="http://schemas.microsoft.com/office/drawing/2014/main" id="{B84E45B9-8E49-FE5C-C37C-F9114737EE8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43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sz="1400" b="1"/>
              <a:t>Key Takeaway: This is effectively our agenda for this part of the presentation, showing the three pillars of Microsoft’s investments in ensuring that the foundation provided by the Azure platform is as resilient as possible.</a:t>
            </a:r>
          </a:p>
          <a:p>
            <a:pPr marL="171450" indent="-171450">
              <a:buFont typeface="Wingdings" panose="05000000000000000000" pitchFamily="2" charset="2"/>
              <a:buChar char="§"/>
            </a:pPr>
            <a:endParaRPr lang="en-NZ" sz="1400" b="1"/>
          </a:p>
          <a:p>
            <a:pPr marL="171450" indent="-171450">
              <a:buFont typeface="Wingdings" panose="05000000000000000000" pitchFamily="2" charset="2"/>
              <a:buChar char="§"/>
            </a:pPr>
            <a:r>
              <a:rPr lang="en-US" sz="1400" b="1"/>
              <a:t>Our infrastructure:</a:t>
            </a:r>
            <a:r>
              <a:rPr lang="en-US" sz="1400"/>
              <a:t> Mostly physical elements – how we arrange hardware and structure these concepts… How we’ve designed the cloud and how we think about how our customers &amp; partners build on top of it.</a:t>
            </a:r>
          </a:p>
          <a:p>
            <a:pPr marL="171450" indent="-171450">
              <a:buFont typeface="Wingdings" panose="05000000000000000000" pitchFamily="2" charset="2"/>
              <a:buChar char="§"/>
            </a:pPr>
            <a:r>
              <a:rPr lang="en-US" sz="1400" b="1" i="0"/>
              <a:t>Our processes: </a:t>
            </a:r>
            <a:r>
              <a:rPr lang="en-US" sz="1400" i="0"/>
              <a:t>Mostly software elements – how we make changes safely, how we use machine learning to inform service operations, how we think of ‘what if’ scenarios… How we operate the cloud in an ongoing way.</a:t>
            </a:r>
          </a:p>
          <a:p>
            <a:pPr marL="171450" indent="-171450">
              <a:buFont typeface="Wingdings" panose="05000000000000000000" pitchFamily="2" charset="2"/>
              <a:buChar char="§"/>
            </a:pPr>
            <a:r>
              <a:rPr lang="en-US" sz="1400" b="1" i="0"/>
              <a:t>Our principles: </a:t>
            </a:r>
            <a:r>
              <a:rPr lang="en-US" sz="1400" i="0"/>
              <a:t>Mostly philosophical elements – decisions and trade-offs that we’ve made, including the key principles we’ve established that govern how we approach communicating with customers/partners during issues.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7626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891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605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4970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9281-A113-9214-8B76-A27CA62A4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8B7523-C46C-090A-E76E-3EEFCD6D7B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1EF9A5-EF32-F1E8-E74F-691C6479C9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E8DE83-1091-D45F-B561-FBDBAC1F079C}"/>
              </a:ext>
            </a:extLst>
          </p:cNvPr>
          <p:cNvSpPr>
            <a:spLocks noGrp="1"/>
          </p:cNvSpPr>
          <p:nvPr>
            <p:ph type="dt" sz="half" idx="10"/>
          </p:nvPr>
        </p:nvSpPr>
        <p:spPr/>
        <p:txBody>
          <a:bodyPr/>
          <a:lstStyle/>
          <a:p>
            <a:fld id="{8CAA85C5-6F58-4522-A6E6-CB01C606B2A4}" type="datetimeFigureOut">
              <a:rPr lang="en-US" smtClean="0"/>
              <a:t>4/29/2025</a:t>
            </a:fld>
            <a:endParaRPr lang="en-US"/>
          </a:p>
        </p:txBody>
      </p:sp>
      <p:sp>
        <p:nvSpPr>
          <p:cNvPr id="6" name="Footer Placeholder 5">
            <a:extLst>
              <a:ext uri="{FF2B5EF4-FFF2-40B4-BE49-F238E27FC236}">
                <a16:creationId xmlns:a16="http://schemas.microsoft.com/office/drawing/2014/main" id="{F83F5CF6-AA35-51A9-9D31-BC5695968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068F8C-C51B-509C-E006-F44DC8D4B071}"/>
              </a:ext>
            </a:extLst>
          </p:cNvPr>
          <p:cNvSpPr>
            <a:spLocks noGrp="1"/>
          </p:cNvSpPr>
          <p:nvPr>
            <p:ph type="sldNum" sz="quarter" idx="12"/>
          </p:nvPr>
        </p:nvSpPr>
        <p:spPr/>
        <p:txBody>
          <a:bodyPr/>
          <a:lstStyle/>
          <a:p>
            <a:fld id="{B74FC659-12C7-4687-B2F7-EA26FB5B720A}" type="slidenum">
              <a:rPr lang="en-US" smtClean="0"/>
              <a:t>‹#›</a:t>
            </a:fld>
            <a:endParaRPr lang="en-US"/>
          </a:p>
        </p:txBody>
      </p:sp>
    </p:spTree>
    <p:extLst>
      <p:ext uri="{BB962C8B-B14F-4D97-AF65-F5344CB8AC3E}">
        <p14:creationId xmlns:p14="http://schemas.microsoft.com/office/powerpoint/2010/main" val="3806684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ckdrop">
    <p:bg>
      <p:bgPr>
        <a:gradFill>
          <a:gsLst>
            <a:gs pos="22000">
              <a:schemeClr val="bg1"/>
            </a:gs>
            <a:gs pos="68000">
              <a:srgbClr val="D5D4DB"/>
            </a:gs>
            <a:gs pos="100000">
              <a:srgbClr val="5C92B7">
                <a:alpha val="95000"/>
              </a:srgbClr>
            </a:gs>
          </a:gsLst>
          <a:lin ang="19200000" scaled="0"/>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340323" y="6614631"/>
            <a:ext cx="2122376"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a:ln>
                  <a:noFill/>
                </a:ln>
                <a:solidFill>
                  <a:srgbClr val="FFFFFF">
                    <a:lumMod val="50000"/>
                  </a:srgbClr>
                </a:solidFill>
                <a:effectLst/>
                <a:uLnTx/>
                <a:uFillTx/>
                <a:latin typeface="Segoe UI"/>
                <a:ea typeface="+mn-ea"/>
                <a:cs typeface="+mn-cs"/>
              </a:rPr>
              <a:t>MICROSOFT CONFIDENTIAL</a:t>
            </a:r>
          </a:p>
        </p:txBody>
      </p:sp>
      <p:sp>
        <p:nvSpPr>
          <p:cNvPr id="7" name="Title 1">
            <a:extLst>
              <a:ext uri="{FF2B5EF4-FFF2-40B4-BE49-F238E27FC236}">
                <a16:creationId xmlns:a16="http://schemas.microsoft.com/office/drawing/2014/main" id="{FB536205-95A9-6B54-962E-2A8A7398E683}"/>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85755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0240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10369"/>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701637"/>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a:t>
            </a:r>
          </a:p>
        </p:txBody>
      </p:sp>
    </p:spTree>
    <p:extLst>
      <p:ext uri="{BB962C8B-B14F-4D97-AF65-F5344CB8AC3E}">
        <p14:creationId xmlns:p14="http://schemas.microsoft.com/office/powerpoint/2010/main" val="2571046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losing black">
    <p:bg>
      <p:bgPr>
        <a:solidFill>
          <a:srgbClr val="000000"/>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4"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grpSp>
        <p:nvGrpSpPr>
          <p:cNvPr id="24" name="Group 23">
            <a:extLst>
              <a:ext uri="{FF2B5EF4-FFF2-40B4-BE49-F238E27FC236}">
                <a16:creationId xmlns:a16="http://schemas.microsoft.com/office/drawing/2014/main" id="{37C99B61-5FC6-4B9C-8441-11BA79E8EDCE}"/>
              </a:ext>
            </a:extLst>
          </p:cNvPr>
          <p:cNvGrpSpPr/>
          <p:nvPr userDrawn="1"/>
        </p:nvGrpSpPr>
        <p:grpSpPr>
          <a:xfrm>
            <a:off x="431184" y="2422663"/>
            <a:ext cx="4074989" cy="2040542"/>
            <a:chOff x="431184" y="3072637"/>
            <a:chExt cx="4074989" cy="2040542"/>
          </a:xfrm>
        </p:grpSpPr>
        <p:grpSp>
          <p:nvGrpSpPr>
            <p:cNvPr id="25" name="Group 24">
              <a:extLst>
                <a:ext uri="{FF2B5EF4-FFF2-40B4-BE49-F238E27FC236}">
                  <a16:creationId xmlns:a16="http://schemas.microsoft.com/office/drawing/2014/main" id="{30AD60B6-F8D5-4E6E-AB80-958D5BBEC604}"/>
                </a:ext>
              </a:extLst>
            </p:cNvPr>
            <p:cNvGrpSpPr/>
            <p:nvPr userDrawn="1"/>
          </p:nvGrpSpPr>
          <p:grpSpPr>
            <a:xfrm>
              <a:off x="455937" y="3562241"/>
              <a:ext cx="3179221" cy="210961"/>
              <a:chOff x="455937" y="2973042"/>
              <a:chExt cx="3179221" cy="210961"/>
            </a:xfrm>
          </p:grpSpPr>
          <p:sp>
            <p:nvSpPr>
              <p:cNvPr id="42" name="Freeform 229">
                <a:extLst>
                  <a:ext uri="{FF2B5EF4-FFF2-40B4-BE49-F238E27FC236}">
                    <a16:creationId xmlns:a16="http://schemas.microsoft.com/office/drawing/2014/main" id="{4192EE6C-ED64-4915-8D78-362956CA2820}"/>
                  </a:ext>
                </a:extLst>
              </p:cNvPr>
              <p:cNvSpPr>
                <a:spLocks noChangeAspect="1" noEditPoints="1"/>
              </p:cNvSpPr>
              <p:nvPr/>
            </p:nvSpPr>
            <p:spPr bwMode="auto">
              <a:xfrm rot="16200000">
                <a:off x="2826359" y="2375205"/>
                <a:ext cx="210961" cy="1406636"/>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43" name="Freeform 234">
                <a:extLst>
                  <a:ext uri="{FF2B5EF4-FFF2-40B4-BE49-F238E27FC236}">
                    <a16:creationId xmlns:a16="http://schemas.microsoft.com/office/drawing/2014/main" id="{DE0E5D7C-A14D-4790-8811-9FCD8BC43B47}"/>
                  </a:ext>
                </a:extLst>
              </p:cNvPr>
              <p:cNvSpPr>
                <a:spLocks noEditPoints="1"/>
              </p:cNvSpPr>
              <p:nvPr/>
            </p:nvSpPr>
            <p:spPr bwMode="auto">
              <a:xfrm>
                <a:off x="455937" y="2977468"/>
                <a:ext cx="1589615" cy="202110"/>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27" name="Group 26">
              <a:extLst>
                <a:ext uri="{FF2B5EF4-FFF2-40B4-BE49-F238E27FC236}">
                  <a16:creationId xmlns:a16="http://schemas.microsoft.com/office/drawing/2014/main" id="{8331064F-0FF9-498E-8D37-6F74F4D13FE9}"/>
                </a:ext>
              </a:extLst>
            </p:cNvPr>
            <p:cNvGrpSpPr/>
            <p:nvPr userDrawn="1"/>
          </p:nvGrpSpPr>
          <p:grpSpPr>
            <a:xfrm>
              <a:off x="475975" y="4802017"/>
              <a:ext cx="4030198" cy="311162"/>
              <a:chOff x="475975" y="2438567"/>
              <a:chExt cx="4030198" cy="311162"/>
            </a:xfrm>
          </p:grpSpPr>
          <p:sp>
            <p:nvSpPr>
              <p:cNvPr id="39" name="Freeform 245">
                <a:extLst>
                  <a:ext uri="{FF2B5EF4-FFF2-40B4-BE49-F238E27FC236}">
                    <a16:creationId xmlns:a16="http://schemas.microsoft.com/office/drawing/2014/main" id="{BD62AF42-937F-4518-9357-0EF49406E011}"/>
                  </a:ext>
                </a:extLst>
              </p:cNvPr>
              <p:cNvSpPr>
                <a:spLocks noEditPoints="1"/>
              </p:cNvSpPr>
              <p:nvPr/>
            </p:nvSpPr>
            <p:spPr bwMode="auto">
              <a:xfrm rot="16200000">
                <a:off x="1905688" y="1944514"/>
                <a:ext cx="248183" cy="1299269"/>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sz="1765">
                  <a:solidFill>
                    <a:schemeClr val="bg1"/>
                  </a:solidFill>
                  <a:latin typeface="Segoe UI Semilight"/>
                </a:endParaRPr>
              </a:p>
            </p:txBody>
          </p:sp>
          <p:sp>
            <p:nvSpPr>
              <p:cNvPr id="40" name="Freeform 231">
                <a:extLst>
                  <a:ext uri="{FF2B5EF4-FFF2-40B4-BE49-F238E27FC236}">
                    <a16:creationId xmlns:a16="http://schemas.microsoft.com/office/drawing/2014/main" id="{94142165-9668-4453-A4D0-97DC3BCD5129}"/>
                  </a:ext>
                </a:extLst>
              </p:cNvPr>
              <p:cNvSpPr>
                <a:spLocks noEditPoints="1"/>
              </p:cNvSpPr>
              <p:nvPr/>
            </p:nvSpPr>
            <p:spPr bwMode="auto">
              <a:xfrm>
                <a:off x="2764143" y="2438567"/>
                <a:ext cx="1742030" cy="311162"/>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41" name="Freeform 222">
                <a:extLst>
                  <a:ext uri="{FF2B5EF4-FFF2-40B4-BE49-F238E27FC236}">
                    <a16:creationId xmlns:a16="http://schemas.microsoft.com/office/drawing/2014/main" id="{300E15C5-80EC-4D48-9AF1-188B1F360641}"/>
                  </a:ext>
                </a:extLst>
              </p:cNvPr>
              <p:cNvSpPr>
                <a:spLocks noEditPoints="1"/>
              </p:cNvSpPr>
              <p:nvPr/>
            </p:nvSpPr>
            <p:spPr bwMode="auto">
              <a:xfrm rot="16200000">
                <a:off x="766574" y="2197176"/>
                <a:ext cx="212748" cy="793945"/>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28" name="Group 27">
              <a:extLst>
                <a:ext uri="{FF2B5EF4-FFF2-40B4-BE49-F238E27FC236}">
                  <a16:creationId xmlns:a16="http://schemas.microsoft.com/office/drawing/2014/main" id="{15B37317-5203-4561-9CE3-714781C63604}"/>
                </a:ext>
              </a:extLst>
            </p:cNvPr>
            <p:cNvGrpSpPr/>
            <p:nvPr userDrawn="1"/>
          </p:nvGrpSpPr>
          <p:grpSpPr>
            <a:xfrm>
              <a:off x="431184" y="3072637"/>
              <a:ext cx="3210415" cy="345865"/>
              <a:chOff x="431184" y="2502206"/>
              <a:chExt cx="3210415" cy="345865"/>
            </a:xfrm>
          </p:grpSpPr>
          <p:sp>
            <p:nvSpPr>
              <p:cNvPr id="37" name="Freeform 236">
                <a:extLst>
                  <a:ext uri="{FF2B5EF4-FFF2-40B4-BE49-F238E27FC236}">
                    <a16:creationId xmlns:a16="http://schemas.microsoft.com/office/drawing/2014/main" id="{362D1849-A3C4-458E-AA52-421CE4C29177}"/>
                  </a:ext>
                </a:extLst>
              </p:cNvPr>
              <p:cNvSpPr>
                <a:spLocks noChangeAspect="1" noEditPoints="1"/>
              </p:cNvSpPr>
              <p:nvPr/>
            </p:nvSpPr>
            <p:spPr bwMode="auto">
              <a:xfrm rot="16200000">
                <a:off x="2606261" y="1812734"/>
                <a:ext cx="345865" cy="1724810"/>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38" name="Freeform 254">
                <a:extLst>
                  <a:ext uri="{FF2B5EF4-FFF2-40B4-BE49-F238E27FC236}">
                    <a16:creationId xmlns:a16="http://schemas.microsoft.com/office/drawing/2014/main" id="{C5CCB26B-09F4-45DB-BE9D-03F334AA60BD}"/>
                  </a:ext>
                </a:extLst>
              </p:cNvPr>
              <p:cNvSpPr>
                <a:spLocks noEditPoints="1"/>
              </p:cNvSpPr>
              <p:nvPr/>
            </p:nvSpPr>
            <p:spPr bwMode="auto">
              <a:xfrm>
                <a:off x="431184" y="2578033"/>
                <a:ext cx="1301385" cy="194213"/>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29" name="Group 28">
              <a:extLst>
                <a:ext uri="{FF2B5EF4-FFF2-40B4-BE49-F238E27FC236}">
                  <a16:creationId xmlns:a16="http://schemas.microsoft.com/office/drawing/2014/main" id="{FC8DFD4B-637A-46F5-AD6E-1AA92EC8EBD9}"/>
                </a:ext>
              </a:extLst>
            </p:cNvPr>
            <p:cNvGrpSpPr/>
            <p:nvPr userDrawn="1"/>
          </p:nvGrpSpPr>
          <p:grpSpPr>
            <a:xfrm>
              <a:off x="468745" y="3916941"/>
              <a:ext cx="3291248" cy="292899"/>
              <a:chOff x="468745" y="3940580"/>
              <a:chExt cx="3291248" cy="292899"/>
            </a:xfrm>
          </p:grpSpPr>
          <p:sp>
            <p:nvSpPr>
              <p:cNvPr id="34" name="Hewbrew - corrected">
                <a:extLst>
                  <a:ext uri="{FF2B5EF4-FFF2-40B4-BE49-F238E27FC236}">
                    <a16:creationId xmlns:a16="http://schemas.microsoft.com/office/drawing/2014/main" id="{B9F58953-3C58-47AB-8135-7CE59B365787}"/>
                  </a:ext>
                </a:extLst>
              </p:cNvPr>
              <p:cNvSpPr>
                <a:spLocks noChangeAspect="1" noEditPoints="1"/>
              </p:cNvSpPr>
              <p:nvPr/>
            </p:nvSpPr>
            <p:spPr bwMode="auto">
              <a:xfrm>
                <a:off x="468745" y="3978655"/>
                <a:ext cx="690799" cy="213155"/>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endParaRPr lang="en-US" sz="1765">
                  <a:solidFill>
                    <a:schemeClr val="bg1"/>
                  </a:solidFill>
                  <a:latin typeface="Segoe UI Semilight"/>
                </a:endParaRPr>
              </a:p>
            </p:txBody>
          </p:sp>
          <p:sp>
            <p:nvSpPr>
              <p:cNvPr id="35" name="Freeform 233">
                <a:extLst>
                  <a:ext uri="{FF2B5EF4-FFF2-40B4-BE49-F238E27FC236}">
                    <a16:creationId xmlns:a16="http://schemas.microsoft.com/office/drawing/2014/main" id="{23B8B1E8-DF07-4FBD-9F75-CFEAD8595490}"/>
                  </a:ext>
                </a:extLst>
              </p:cNvPr>
              <p:cNvSpPr>
                <a:spLocks noEditPoints="1"/>
              </p:cNvSpPr>
              <p:nvPr/>
            </p:nvSpPr>
            <p:spPr bwMode="auto">
              <a:xfrm>
                <a:off x="1338322" y="3955373"/>
                <a:ext cx="1561153" cy="263313"/>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36" name="Freeform 240">
                <a:extLst>
                  <a:ext uri="{FF2B5EF4-FFF2-40B4-BE49-F238E27FC236}">
                    <a16:creationId xmlns:a16="http://schemas.microsoft.com/office/drawing/2014/main" id="{553E4475-3E20-4D0C-BE82-63CEA8DFF334}"/>
                  </a:ext>
                </a:extLst>
              </p:cNvPr>
              <p:cNvSpPr>
                <a:spLocks noEditPoints="1"/>
              </p:cNvSpPr>
              <p:nvPr/>
            </p:nvSpPr>
            <p:spPr bwMode="auto">
              <a:xfrm>
                <a:off x="3057781" y="3940580"/>
                <a:ext cx="702212" cy="292899"/>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30" name="Group 29">
              <a:extLst>
                <a:ext uri="{FF2B5EF4-FFF2-40B4-BE49-F238E27FC236}">
                  <a16:creationId xmlns:a16="http://schemas.microsoft.com/office/drawing/2014/main" id="{A8D49596-6F73-4E2B-B35D-DF2C7E77535A}"/>
                </a:ext>
              </a:extLst>
            </p:cNvPr>
            <p:cNvGrpSpPr/>
            <p:nvPr userDrawn="1"/>
          </p:nvGrpSpPr>
          <p:grpSpPr>
            <a:xfrm>
              <a:off x="473427" y="4369481"/>
              <a:ext cx="3769594" cy="304699"/>
              <a:chOff x="473427" y="4426719"/>
              <a:chExt cx="3769594" cy="304699"/>
            </a:xfrm>
          </p:grpSpPr>
          <p:sp>
            <p:nvSpPr>
              <p:cNvPr id="31" name="Freeform 227">
                <a:extLst>
                  <a:ext uri="{FF2B5EF4-FFF2-40B4-BE49-F238E27FC236}">
                    <a16:creationId xmlns:a16="http://schemas.microsoft.com/office/drawing/2014/main" id="{5BD079C4-2CE0-4F39-986F-42E3D8F33E0D}"/>
                  </a:ext>
                </a:extLst>
              </p:cNvPr>
              <p:cNvSpPr>
                <a:spLocks noEditPoints="1"/>
              </p:cNvSpPr>
              <p:nvPr/>
            </p:nvSpPr>
            <p:spPr bwMode="auto">
              <a:xfrm>
                <a:off x="1452689" y="4464124"/>
                <a:ext cx="1388691" cy="198085"/>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32" name="Freeform 235">
                <a:extLst>
                  <a:ext uri="{FF2B5EF4-FFF2-40B4-BE49-F238E27FC236}">
                    <a16:creationId xmlns:a16="http://schemas.microsoft.com/office/drawing/2014/main" id="{25A1EB47-C393-4740-A3BE-464389289618}"/>
                  </a:ext>
                </a:extLst>
              </p:cNvPr>
              <p:cNvSpPr>
                <a:spLocks noEditPoints="1"/>
              </p:cNvSpPr>
              <p:nvPr/>
            </p:nvSpPr>
            <p:spPr bwMode="auto">
              <a:xfrm>
                <a:off x="473427" y="4464493"/>
                <a:ext cx="808727" cy="197346"/>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33" name="TextBox 32">
                <a:extLst>
                  <a:ext uri="{FF2B5EF4-FFF2-40B4-BE49-F238E27FC236}">
                    <a16:creationId xmlns:a16="http://schemas.microsoft.com/office/drawing/2014/main" id="{83A04741-2125-401E-B4DF-6AD42F3AB9B0}"/>
                  </a:ext>
                </a:extLst>
              </p:cNvPr>
              <p:cNvSpPr txBox="1"/>
              <p:nvPr/>
            </p:nvSpPr>
            <p:spPr>
              <a:xfrm>
                <a:off x="3011915" y="4426719"/>
                <a:ext cx="1231106" cy="304699"/>
              </a:xfrm>
              <a:prstGeom prst="rect">
                <a:avLst/>
              </a:prstGeom>
              <a:noFill/>
            </p:spPr>
            <p:txBody>
              <a:bodyPr wrap="none" lIns="0" tIns="0" rIns="0" bIns="0" rtlCol="0">
                <a:spAutoFit/>
              </a:bodyPr>
              <a:lstStyle/>
              <a:p>
                <a:pPr>
                  <a:lnSpc>
                    <a:spcPct val="90000"/>
                  </a:lnSpc>
                  <a:spcAft>
                    <a:spcPts val="600"/>
                  </a:spcAft>
                </a:pPr>
                <a:r>
                  <a:rPr lang="en-US" sz="2200">
                    <a:solidFill>
                      <a:schemeClr val="bg1"/>
                    </a:solidFill>
                    <a:latin typeface="Biome" panose="020B0503030204020804" pitchFamily="34" charset="0"/>
                    <a:cs typeface="Biome" panose="020B0503030204020804" pitchFamily="34" charset="0"/>
                  </a:rPr>
                  <a:t>GRACIAS</a:t>
                </a:r>
              </a:p>
            </p:txBody>
          </p:sp>
        </p:grpSp>
      </p:grpSp>
      <p:pic>
        <p:nvPicPr>
          <p:cNvPr id="2" name="MS logo white - EMF" descr="Microsoft logo white text version">
            <a:extLst>
              <a:ext uri="{FF2B5EF4-FFF2-40B4-BE49-F238E27FC236}">
                <a16:creationId xmlns:a16="http://schemas.microsoft.com/office/drawing/2014/main" id="{B469F563-25D6-1792-36F1-0B34947F87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19016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Notes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endParaRPr lang="en-US" dirty="0"/>
          </a:p>
        </p:txBody>
      </p:sp>
      <p:sp>
        <p:nvSpPr>
          <p:cNvPr id="3" name="Rectangle 2">
            <a:extLst>
              <a:ext uri="{FF2B5EF4-FFF2-40B4-BE49-F238E27FC236}">
                <a16:creationId xmlns:a16="http://schemas.microsoft.com/office/drawing/2014/main" id="{555BE812-E3B5-4F73-B62D-1771A2161762}"/>
              </a:ext>
            </a:extLst>
          </p:cNvPr>
          <p:cNvSpPr/>
          <p:nvPr userDrawn="1"/>
        </p:nvSpPr>
        <p:spPr bwMode="auto">
          <a:xfrm>
            <a:off x="0" y="1"/>
            <a:ext cx="12192000" cy="34336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5"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DELETE THIS SLIDE BEFORE DELIVERYING TO CUSTOMER</a:t>
            </a:r>
          </a:p>
        </p:txBody>
      </p:sp>
      <p:sp>
        <p:nvSpPr>
          <p:cNvPr id="7" name="Content Placeholder 3">
            <a:extLst>
              <a:ext uri="{FF2B5EF4-FFF2-40B4-BE49-F238E27FC236}">
                <a16:creationId xmlns:a16="http://schemas.microsoft.com/office/drawing/2014/main" id="{3FEF679C-9A3D-40C0-9F9F-6EFFF73F2D9A}"/>
              </a:ext>
            </a:extLst>
          </p:cNvPr>
          <p:cNvSpPr>
            <a:spLocks noGrp="1"/>
          </p:cNvSpPr>
          <p:nvPr>
            <p:ph sz="quarter" idx="12"/>
          </p:nvPr>
        </p:nvSpPr>
        <p:spPr>
          <a:xfrm>
            <a:off x="455995" y="1189178"/>
            <a:ext cx="11306469" cy="553998"/>
          </a:xfrm>
        </p:spPr>
        <p:txBody>
          <a:bodyPr/>
          <a:lstStyle>
            <a:lvl1pPr>
              <a:defRPr/>
            </a:lvl1pPr>
          </a:lstStyle>
          <a:p>
            <a:pPr lvl="0"/>
            <a:endParaRPr lang="en-US" dirty="0"/>
          </a:p>
        </p:txBody>
      </p:sp>
    </p:spTree>
    <p:extLst>
      <p:ext uri="{BB962C8B-B14F-4D97-AF65-F5344CB8AC3E}">
        <p14:creationId xmlns:p14="http://schemas.microsoft.com/office/powerpoint/2010/main" val="3267178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age 4">
    <p:bg>
      <p:bgPr>
        <a:solidFill>
          <a:srgbClr val="000000"/>
        </a:solidFill>
        <a:effectLst/>
      </p:bgPr>
    </p:bg>
    <p:spTree>
      <p:nvGrpSpPr>
        <p:cNvPr id="1" name=""/>
        <p:cNvGrpSpPr/>
        <p:nvPr/>
      </p:nvGrpSpPr>
      <p:grpSpPr>
        <a:xfrm>
          <a:off x="0" y="0"/>
          <a:ext cx="0" cy="0"/>
          <a:chOff x="0" y="0"/>
          <a:chExt cx="0" cy="0"/>
        </a:xfrm>
      </p:grpSpPr>
      <p:pic>
        <p:nvPicPr>
          <p:cNvPr id="2" name="Picture 1" descr="A meeting in a conference room.">
            <a:extLst>
              <a:ext uri="{FF2B5EF4-FFF2-40B4-BE49-F238E27FC236}">
                <a16:creationId xmlns:a16="http://schemas.microsoft.com/office/drawing/2014/main" id="{BC3A14F6-662A-A439-6024-30D6EECA33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
        <p:nvSpPr>
          <p:cNvPr id="23" name="Title 1">
            <a:extLst>
              <a:ext uri="{FF2B5EF4-FFF2-40B4-BE49-F238E27FC236}">
                <a16:creationId xmlns:a16="http://schemas.microsoft.com/office/drawing/2014/main" id="{FDC07CDA-68EB-4E86-928B-FBF88B5254D0}"/>
              </a:ext>
            </a:extLst>
          </p:cNvPr>
          <p:cNvSpPr>
            <a:spLocks noGrp="1"/>
          </p:cNvSpPr>
          <p:nvPr>
            <p:ph type="title" hasCustomPrompt="1"/>
          </p:nvPr>
        </p:nvSpPr>
        <p:spPr>
          <a:xfrm>
            <a:off x="588263" y="2961073"/>
            <a:ext cx="4167887" cy="572464"/>
          </a:xfrm>
        </p:spPr>
        <p:txBody>
          <a:bodyPr anchor="b" anchorCtr="0">
            <a:spAutoFit/>
          </a:bodyPr>
          <a:lstStyle>
            <a:lvl1pPr>
              <a:defRPr>
                <a:solidFill>
                  <a:schemeClr val="bg1"/>
                </a:solidFill>
              </a:defRPr>
            </a:lvl1pPr>
          </a:lstStyle>
          <a:p>
            <a:r>
              <a:rPr lang="en-US"/>
              <a:t>Service Title</a:t>
            </a:r>
          </a:p>
        </p:txBody>
      </p:sp>
      <p:sp>
        <p:nvSpPr>
          <p:cNvPr id="24" name="Text Placeholder 4">
            <a:extLst>
              <a:ext uri="{FF2B5EF4-FFF2-40B4-BE49-F238E27FC236}">
                <a16:creationId xmlns:a16="http://schemas.microsoft.com/office/drawing/2014/main" id="{83A90E45-59B8-4B12-8B5A-2E86DC26AB8D}"/>
              </a:ext>
            </a:extLst>
          </p:cNvPr>
          <p:cNvSpPr>
            <a:spLocks noGrp="1"/>
          </p:cNvSpPr>
          <p:nvPr>
            <p:ph type="body" sz="quarter" idx="12" hasCustomPrompt="1"/>
          </p:nvPr>
        </p:nvSpPr>
        <p:spPr>
          <a:xfrm>
            <a:off x="582042" y="3962401"/>
            <a:ext cx="4167887" cy="307777"/>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a:t>Module title</a:t>
            </a:r>
          </a:p>
        </p:txBody>
      </p:sp>
      <p:pic>
        <p:nvPicPr>
          <p:cNvPr id="25" name="MS logo white - EMF" descr="Microsoft logo white text version">
            <a:extLst>
              <a:ext uri="{FF2B5EF4-FFF2-40B4-BE49-F238E27FC236}">
                <a16:creationId xmlns:a16="http://schemas.microsoft.com/office/drawing/2014/main" id="{53C72490-8807-47DB-8FA1-F1790B2E24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
        <p:nvSpPr>
          <p:cNvPr id="27" name="Text Placeholder 4">
            <a:extLst>
              <a:ext uri="{FF2B5EF4-FFF2-40B4-BE49-F238E27FC236}">
                <a16:creationId xmlns:a16="http://schemas.microsoft.com/office/drawing/2014/main" id="{B79E0545-E42C-4F8C-AF84-88EE4693E666}"/>
              </a:ext>
            </a:extLst>
          </p:cNvPr>
          <p:cNvSpPr>
            <a:spLocks noGrp="1"/>
          </p:cNvSpPr>
          <p:nvPr>
            <p:ph type="body" sz="quarter" idx="13" hasCustomPrompt="1"/>
          </p:nvPr>
        </p:nvSpPr>
        <p:spPr>
          <a:xfrm>
            <a:off x="582043" y="4699042"/>
            <a:ext cx="4174108" cy="830997"/>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p>
          <a:p>
            <a:pPr lvl="0"/>
            <a:r>
              <a:rPr lang="en-US"/>
              <a:t>Speaker role</a:t>
            </a:r>
          </a:p>
          <a:p>
            <a:pPr lvl="0"/>
            <a:r>
              <a:rPr lang="en-US"/>
              <a:t>Speaker email</a:t>
            </a:r>
          </a:p>
        </p:txBody>
      </p:sp>
    </p:spTree>
    <p:extLst>
      <p:ext uri="{BB962C8B-B14F-4D97-AF65-F5344CB8AC3E}">
        <p14:creationId xmlns:p14="http://schemas.microsoft.com/office/powerpoint/2010/main" val="3295839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Title Dark Gra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849463"/>
          </a:xfrm>
          <a:noFill/>
        </p:spPr>
        <p:txBody>
          <a:bodyPr wrap="square" tIns="91440" bIns="91440" anchor="t" anchorCtr="0">
            <a:spAutoFit/>
          </a:bodyPr>
          <a:lstStyle>
            <a:lvl1pPr>
              <a:defRPr sz="4800" spc="-100" baseline="0">
                <a:solidFill>
                  <a:srgbClr val="50E6FF"/>
                </a:solidFill>
              </a:defRPr>
            </a:lvl1pPr>
          </a:lstStyle>
          <a:p>
            <a:r>
              <a:rPr lang="en-US"/>
              <a:t>Section title</a:t>
            </a:r>
          </a:p>
        </p:txBody>
      </p:sp>
      <p:sp>
        <p:nvSpPr>
          <p:cNvPr id="7" name="Text Placeholder 6">
            <a:extLst>
              <a:ext uri="{FF2B5EF4-FFF2-40B4-BE49-F238E27FC236}">
                <a16:creationId xmlns:a16="http://schemas.microsoft.com/office/drawing/2014/main" id="{1977F0DA-5260-4537-B0F9-EE62CA16B80D}"/>
              </a:ext>
            </a:extLst>
          </p:cNvPr>
          <p:cNvSpPr>
            <a:spLocks noGrp="1"/>
          </p:cNvSpPr>
          <p:nvPr>
            <p:ph type="body" sz="quarter" idx="11" hasCustomPrompt="1"/>
          </p:nvPr>
        </p:nvSpPr>
        <p:spPr>
          <a:xfrm>
            <a:off x="359016" y="4333981"/>
            <a:ext cx="10547350" cy="492443"/>
          </a:xfrm>
        </p:spPr>
        <p:txBody>
          <a:bodyPr/>
          <a:lstStyle>
            <a:lvl1pPr marL="0" indent="0">
              <a:buNone/>
              <a:defRPr sz="2000"/>
            </a:lvl1pPr>
          </a:lstStyle>
          <a:p>
            <a:pPr lvl="0"/>
            <a:r>
              <a:rPr lang="en-US"/>
              <a:t>Subtitle</a:t>
            </a:r>
          </a:p>
        </p:txBody>
      </p:sp>
      <p:pic>
        <p:nvPicPr>
          <p:cNvPr id="8" name="Graphic 7">
            <a:extLst>
              <a:ext uri="{FF2B5EF4-FFF2-40B4-BE49-F238E27FC236}">
                <a16:creationId xmlns:a16="http://schemas.microsoft.com/office/drawing/2014/main" id="{02500BEE-8601-5BDF-8A38-636835E243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654529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28004189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3" name="Text Placeholder 3">
            <a:extLst>
              <a:ext uri="{FF2B5EF4-FFF2-40B4-BE49-F238E27FC236}">
                <a16:creationId xmlns:a16="http://schemas.microsoft.com/office/drawing/2014/main" id="{B8334C8E-AD19-4839-8406-132E6EDC63E8}"/>
              </a:ext>
            </a:extLst>
          </p:cNvPr>
          <p:cNvSpPr>
            <a:spLocks noGrp="1"/>
          </p:cNvSpPr>
          <p:nvPr>
            <p:ph type="body" sz="quarter" idx="12" hasCustomPrompt="1"/>
          </p:nvPr>
        </p:nvSpPr>
        <p:spPr>
          <a:xfrm>
            <a:off x="455996" y="1145576"/>
            <a:ext cx="11306469" cy="307777"/>
          </a:xfrm>
        </p:spPr>
        <p:txBody>
          <a:bodyPr wrap="square" lIns="0" tIns="0" rIns="0" bIns="0">
            <a:spAutoFit/>
          </a:bodyPr>
          <a:lstStyle>
            <a:lvl1pPr marL="0" indent="0">
              <a:lnSpc>
                <a:spcPts val="2400"/>
              </a:lnSpc>
              <a:buNone/>
              <a:defRPr lang="en-US" sz="2000" kern="1200" spc="0" baseline="0" dirty="0">
                <a:solidFill>
                  <a:srgbClr val="0070C0"/>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endParaRPr lang="en-US"/>
          </a:p>
        </p:txBody>
      </p:sp>
      <p:sp>
        <p:nvSpPr>
          <p:cNvPr id="4" name="Content Placeholder 3">
            <a:extLst>
              <a:ext uri="{FF2B5EF4-FFF2-40B4-BE49-F238E27FC236}">
                <a16:creationId xmlns:a16="http://schemas.microsoft.com/office/drawing/2014/main" id="{51602750-3399-AB08-F19D-D88C277BC6D2}"/>
              </a:ext>
            </a:extLst>
          </p:cNvPr>
          <p:cNvSpPr>
            <a:spLocks noGrp="1"/>
          </p:cNvSpPr>
          <p:nvPr>
            <p:ph sz="quarter" idx="11"/>
          </p:nvPr>
        </p:nvSpPr>
        <p:spPr>
          <a:xfrm>
            <a:off x="455995" y="1616364"/>
            <a:ext cx="11306469" cy="4873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27983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6.emf"/><Relationship Id="rId5" Type="http://schemas.openxmlformats.org/officeDocument/2006/relationships/slideLayout" Target="../slideLayouts/slideLayout9.xml"/><Relationship Id="rId10" Type="http://schemas.openxmlformats.org/officeDocument/2006/relationships/image" Target="../media/image5.emf"/><Relationship Id="rId4" Type="http://schemas.openxmlformats.org/officeDocument/2006/relationships/slideLayout" Target="../slideLayouts/slideLayout8.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12.xml"/><Relationship Id="rId4" Type="http://schemas.openxmlformats.org/officeDocument/2006/relationships/image" Target="../media/image1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3317457"/>
      </p:ext>
    </p:extLst>
  </p:cSld>
  <p:clrMap bg1="dk1" tx1="lt1" bg2="dk2" tx2="lt2" accent1="accent1" accent2="accent2" accent3="accent3" accent4="accent4" accent5="accent5" accent6="accent6" hlink="hlink" folHlink="folHlink"/>
  <p:sldLayoutIdLst>
    <p:sldLayoutId id="2147483661" r:id="rId1"/>
    <p:sldLayoutId id="2147483666" r:id="rId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5142717"/>
      </p:ext>
    </p:extLst>
  </p:cSld>
  <p:clrMap bg1="lt1" tx1="dk1" bg2="lt2" tx2="dk2" accent1="accent1" accent2="accent2" accent3="accent3" accent4="accent4" accent5="accent5" accent6="accent6" hlink="hlink" folHlink="folHlink"/>
  <p:sldLayoutIdLst>
    <p:sldLayoutId id="2147483715" r:id="rId1"/>
    <p:sldLayoutId id="2147483716" r:id="rId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1785104"/>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2"/>
            <a:r>
              <a:rPr lang="en-US"/>
              <a:t>H3 Segoe UI </a:t>
            </a:r>
            <a:r>
              <a:rPr lang="en-US" err="1"/>
              <a:t>Semibold</a:t>
            </a:r>
            <a:r>
              <a:rPr lang="en-US"/>
              <a:t> 14/18</a:t>
            </a:r>
          </a:p>
          <a:p>
            <a:pPr lvl="3"/>
            <a:r>
              <a:rPr lang="en-US"/>
              <a:t>B2 Segoe UI Regular 14/18</a:t>
            </a:r>
          </a:p>
          <a:p>
            <a:pPr lvl="4"/>
            <a:r>
              <a:rPr lang="en-US"/>
              <a:t>H4 Segoe UI Bold 10/12</a:t>
            </a:r>
          </a:p>
          <a:p>
            <a:pPr lvl="6"/>
            <a:r>
              <a:rPr lang="en-US"/>
              <a:t>B3 Segoe UI Regular 10/12</a:t>
            </a:r>
          </a:p>
        </p:txBody>
      </p:sp>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5400000">
            <a:off x="11487865" y="5112467"/>
            <a:ext cx="2565397" cy="925668"/>
          </a:xfrm>
          <a:prstGeom prst="rect">
            <a:avLst/>
          </a:prstGeom>
        </p:spPr>
      </p:pic>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FDC00887-7CFD-477F-AB72-9863C4F38802}"/>
              </a:ext>
              <a:ext uri="{C183D7F6-B498-43B3-948B-1728B52AA6E4}">
                <adec:decorative xmlns:adec="http://schemas.microsoft.com/office/drawing/2017/decorative" val="0"/>
              </a:ext>
            </a:extLst>
          </p:cNvPr>
          <p:cNvPicPr>
            <a:picLocks noChangeAspect="1"/>
          </p:cNvPicPr>
          <p:nvPr userDrawn="1"/>
        </p:nvPicPr>
        <p:blipFill rotWithShape="1">
          <a:blip r:embed="rId10"/>
          <a:srcRect l="762"/>
          <a:stretch/>
        </p:blipFill>
        <p:spPr>
          <a:xfrm rot="5400000">
            <a:off x="10624263" y="1683466"/>
            <a:ext cx="4292603" cy="925669"/>
          </a:xfrm>
          <a:prstGeom prst="rect">
            <a:avLst/>
          </a:prstGeom>
        </p:spPr>
      </p:pic>
      <p:pic>
        <p:nvPicPr>
          <p:cNvPr id="8" name="Picture 7">
            <a:extLst>
              <a:ext uri="{FF2B5EF4-FFF2-40B4-BE49-F238E27FC236}">
                <a16:creationId xmlns:a16="http://schemas.microsoft.com/office/drawing/2014/main" id="{8E634405-CA31-43FB-8CBD-2BD7FE01011C}"/>
              </a:ext>
            </a:extLst>
          </p:cNvPr>
          <p:cNvPicPr>
            <a:picLocks noChangeAspect="1"/>
          </p:cNvPicPr>
          <p:nvPr userDrawn="1"/>
        </p:nvPicPr>
        <p:blipFill>
          <a:blip r:embed="rId11"/>
          <a:stretch>
            <a:fillRect/>
          </a:stretch>
        </p:blipFill>
        <p:spPr>
          <a:xfrm rot="16200000">
            <a:off x="-3960166" y="3012157"/>
            <a:ext cx="6857650" cy="833336"/>
          </a:xfrm>
          <a:prstGeom prst="rect">
            <a:avLst/>
          </a:prstGeom>
        </p:spPr>
      </p:pic>
    </p:spTree>
    <p:extLst>
      <p:ext uri="{BB962C8B-B14F-4D97-AF65-F5344CB8AC3E}">
        <p14:creationId xmlns:p14="http://schemas.microsoft.com/office/powerpoint/2010/main" val="198149506"/>
      </p:ext>
    </p:extLst>
  </p:cSld>
  <p:clrMap bg1="lt1" tx1="dk1" bg2="lt2" tx2="dk2" accent1="accent1" accent2="accent2" accent3="accent3" accent4="accent4" accent5="accent5" accent6="accent6" hlink="hlink" folHlink="folHlink"/>
  <p:sldLayoutIdLst>
    <p:sldLayoutId id="2147483719" r:id="rId1"/>
    <p:sldLayoutId id="2147483723" r:id="rId2"/>
    <p:sldLayoutId id="2147483730" r:id="rId3"/>
    <p:sldLayoutId id="2147483732" r:id="rId4"/>
    <p:sldLayoutId id="2147483733" r:id="rId5"/>
    <p:sldLayoutId id="2147483747" r:id="rId6"/>
    <p:sldLayoutId id="2147483940" r:id="rId7"/>
  </p:sldLayoutIdLst>
  <p:transition>
    <p:fade/>
  </p:transition>
  <p:hf hdr="0" ftr="0" dt="0"/>
  <p:txStyles>
    <p:titleStyle>
      <a:lvl1pPr algn="l" defTabSz="932746"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2400" kern="1200" spc="-50" baseline="0">
          <a:solidFill>
            <a:schemeClr val="tx1"/>
          </a:solidFill>
          <a:latin typeface="+mj-lt"/>
          <a:ea typeface="+mn-ea"/>
          <a:cs typeface="+mn-cs"/>
        </a:defRPr>
      </a:lvl1pPr>
      <a:lvl2pPr marL="457200" marR="0" indent="-22860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658368" marR="0" indent="-201168"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800" kern="1200" spc="0" baseline="0">
          <a:solidFill>
            <a:schemeClr val="tx2"/>
          </a:solidFill>
          <a:latin typeface="+mj-lt"/>
          <a:ea typeface="+mn-ea"/>
          <a:cs typeface="+mn-cs"/>
        </a:defRPr>
      </a:lvl3pPr>
      <a:lvl4pPr marL="841248" marR="0" indent="-18288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800" kern="1200" spc="0" baseline="0">
          <a:solidFill>
            <a:schemeClr val="tx1"/>
          </a:solidFill>
          <a:latin typeface="+mn-lt"/>
          <a:ea typeface="+mn-ea"/>
          <a:cs typeface="+mn-cs"/>
        </a:defRPr>
      </a:lvl4pPr>
      <a:lvl5pPr marL="1024128" marR="0" indent="-164592"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200" b="1" kern="1200" spc="0" baseline="0">
          <a:solidFill>
            <a:schemeClr val="tx1"/>
          </a:solidFill>
          <a:latin typeface="+mn-lt"/>
          <a:ea typeface="+mn-ea"/>
          <a:cs typeface="+mn-cs"/>
        </a:defRPr>
      </a:lvl5pPr>
      <a:lvl6pPr marL="2331863" indent="0" algn="l" defTabSz="932746" rtl="0" eaLnBrk="1" latinLnBrk="0" hangingPunct="1">
        <a:spcBef>
          <a:spcPct val="20000"/>
        </a:spcBef>
        <a:buFont typeface="Arial" pitchFamily="34" charset="0"/>
        <a:buNone/>
        <a:defRPr sz="2000" kern="1200">
          <a:solidFill>
            <a:schemeClr val="tx1"/>
          </a:solidFill>
          <a:latin typeface="+mn-lt"/>
          <a:ea typeface="+mn-ea"/>
          <a:cs typeface="+mn-cs"/>
        </a:defRPr>
      </a:lvl6pPr>
      <a:lvl7pPr marL="1207008" indent="-146304" algn="l" defTabSz="932746" rtl="0" eaLnBrk="1" latinLnBrk="0" hangingPunct="1">
        <a:lnSpc>
          <a:spcPct val="100000"/>
        </a:lnSpc>
        <a:spcBef>
          <a:spcPts val="24"/>
        </a:spcBef>
        <a:spcAft>
          <a:spcPts val="0"/>
        </a:spcAft>
        <a:buFont typeface="Arial" panose="020B0604020202020204" pitchFamily="34" charset="0"/>
        <a:buChar char="•"/>
        <a:defRPr sz="1200" kern="1200">
          <a:solidFill>
            <a:schemeClr val="tx1"/>
          </a:solidFill>
          <a:latin typeface="+mn-lt"/>
          <a:ea typeface="+mn-ea"/>
          <a:cs typeface="+mn-cs"/>
        </a:defRPr>
      </a:lvl7pPr>
      <a:lvl8pPr marL="3497797" indent="-233187" algn="l" defTabSz="93274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71" indent="-233187" algn="l" defTabSz="9327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6" rtl="0" eaLnBrk="1" latinLnBrk="0" hangingPunct="1">
        <a:defRPr sz="1800" kern="1200">
          <a:solidFill>
            <a:schemeClr val="tx1"/>
          </a:solidFill>
          <a:latin typeface="+mn-lt"/>
          <a:ea typeface="+mn-ea"/>
          <a:cs typeface="+mn-cs"/>
        </a:defRPr>
      </a:lvl1pPr>
      <a:lvl2pPr marL="466372" algn="l" defTabSz="932746" rtl="0" eaLnBrk="1" latinLnBrk="0" hangingPunct="1">
        <a:defRPr sz="1800" kern="1200">
          <a:solidFill>
            <a:schemeClr val="tx1"/>
          </a:solidFill>
          <a:latin typeface="+mn-lt"/>
          <a:ea typeface="+mn-ea"/>
          <a:cs typeface="+mn-cs"/>
        </a:defRPr>
      </a:lvl2pPr>
      <a:lvl3pPr marL="932746" algn="l" defTabSz="932746" rtl="0" eaLnBrk="1" latinLnBrk="0" hangingPunct="1">
        <a:defRPr sz="1800" kern="1200">
          <a:solidFill>
            <a:schemeClr val="tx1"/>
          </a:solidFill>
          <a:latin typeface="+mn-lt"/>
          <a:ea typeface="+mn-ea"/>
          <a:cs typeface="+mn-cs"/>
        </a:defRPr>
      </a:lvl3pPr>
      <a:lvl4pPr marL="1399118" algn="l" defTabSz="932746" rtl="0" eaLnBrk="1" latinLnBrk="0" hangingPunct="1">
        <a:defRPr sz="1800" kern="1200">
          <a:solidFill>
            <a:schemeClr val="tx1"/>
          </a:solidFill>
          <a:latin typeface="+mn-lt"/>
          <a:ea typeface="+mn-ea"/>
          <a:cs typeface="+mn-cs"/>
        </a:defRPr>
      </a:lvl4pPr>
      <a:lvl5pPr marL="1865492" algn="l" defTabSz="932746" rtl="0" eaLnBrk="1" latinLnBrk="0" hangingPunct="1">
        <a:defRPr sz="1800" kern="1200">
          <a:solidFill>
            <a:schemeClr val="tx1"/>
          </a:solidFill>
          <a:latin typeface="+mn-lt"/>
          <a:ea typeface="+mn-ea"/>
          <a:cs typeface="+mn-cs"/>
        </a:defRPr>
      </a:lvl5pPr>
      <a:lvl6pPr marL="2331865" algn="l" defTabSz="932746" rtl="0" eaLnBrk="1" latinLnBrk="0" hangingPunct="1">
        <a:defRPr sz="1800" kern="1200">
          <a:solidFill>
            <a:schemeClr val="tx1"/>
          </a:solidFill>
          <a:latin typeface="+mn-lt"/>
          <a:ea typeface="+mn-ea"/>
          <a:cs typeface="+mn-cs"/>
        </a:defRPr>
      </a:lvl6pPr>
      <a:lvl7pPr marL="2798237" algn="l" defTabSz="932746" rtl="0" eaLnBrk="1" latinLnBrk="0" hangingPunct="1">
        <a:defRPr sz="1800" kern="1200">
          <a:solidFill>
            <a:schemeClr val="tx1"/>
          </a:solidFill>
          <a:latin typeface="+mn-lt"/>
          <a:ea typeface="+mn-ea"/>
          <a:cs typeface="+mn-cs"/>
        </a:defRPr>
      </a:lvl7pPr>
      <a:lvl8pPr marL="3264610" algn="l" defTabSz="932746" rtl="0" eaLnBrk="1" latinLnBrk="0" hangingPunct="1">
        <a:defRPr sz="1800" kern="1200">
          <a:solidFill>
            <a:schemeClr val="tx1"/>
          </a:solidFill>
          <a:latin typeface="+mn-lt"/>
          <a:ea typeface="+mn-ea"/>
          <a:cs typeface="+mn-cs"/>
        </a:defRPr>
      </a:lvl8pPr>
      <a:lvl9pPr marL="3730984" algn="l" defTabSz="9327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87">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0">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636161484"/>
      </p:ext>
    </p:extLst>
  </p:cSld>
  <p:clrMap bg1="lt1" tx1="dk1" bg2="lt2" tx2="dk2" accent1="accent1" accent2="accent2" accent3="accent3" accent4="accent4" accent5="accent5" accent6="accent6" hlink="hlink" folHlink="folHlink"/>
  <p:sldLayoutIdLst>
    <p:sldLayoutId id="214748393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sv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learn.microsoft.com/en-us/azure/well-architected/mission-critical/mission-critical-overview" TargetMode="External"/><Relationship Id="rId3" Type="http://schemas.openxmlformats.org/officeDocument/2006/relationships/image" Target="../media/image56.jpeg"/><Relationship Id="rId7" Type="http://schemas.openxmlformats.org/officeDocument/2006/relationships/hyperlink" Target="https://docs.microsoft.com/en-us/azure/architecture/patterns/category/availability"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docs.microsoft.com/en-us/azure/architecture/patterns/category/resiliency" TargetMode="External"/><Relationship Id="rId5" Type="http://schemas.openxmlformats.org/officeDocument/2006/relationships/hyperlink" Target="https://docs.microsoft.com/en-us/azure/architecture/framework/resiliency/app-design-error-handling" TargetMode="External"/><Relationship Id="rId10" Type="http://schemas.openxmlformats.org/officeDocument/2006/relationships/hyperlink" Target="https://www.amazon.com/Reliability-Availability-Engineering-Modeling-Applications/dp/1107099501" TargetMode="External"/><Relationship Id="rId4" Type="http://schemas.openxmlformats.org/officeDocument/2006/relationships/hyperlink" Target="https://docs.microsoft.com/en-us/azure/architecture/framework/resiliency/overview" TargetMode="External"/><Relationship Id="rId9" Type="http://schemas.openxmlformats.org/officeDocument/2006/relationships/hyperlink" Target="https://docs.microsoft.com/en-us/azure/site-reliability-engineerin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hyperlink" Target="https://aka.ms/wellarchitecture/framework"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hyperlink" Target="https://aka.ms/wellarchitected/framework"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2.png"/><Relationship Id="rId4" Type="http://schemas.openxmlformats.org/officeDocument/2006/relationships/hyperlink" Target="https://aka.ms/wellarchitected/framework"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D2DC644-7869-DEC8-1B2C-378687EB2FF9}"/>
              </a:ext>
            </a:extLst>
          </p:cNvPr>
          <p:cNvSpPr>
            <a:spLocks noGrp="1"/>
          </p:cNvSpPr>
          <p:nvPr>
            <p:ph type="title"/>
          </p:nvPr>
        </p:nvSpPr>
        <p:spPr/>
        <p:txBody>
          <a:bodyPr/>
          <a:lstStyle/>
          <a:p>
            <a:r>
              <a:rPr lang="en-US" dirty="0"/>
              <a:t>VBD Updates</a:t>
            </a:r>
          </a:p>
        </p:txBody>
      </p:sp>
      <p:sp>
        <p:nvSpPr>
          <p:cNvPr id="21" name="Content Placeholder 20">
            <a:extLst>
              <a:ext uri="{FF2B5EF4-FFF2-40B4-BE49-F238E27FC236}">
                <a16:creationId xmlns:a16="http://schemas.microsoft.com/office/drawing/2014/main" id="{44FBC150-C8FD-5410-D2E0-8B5D52FB3998}"/>
              </a:ext>
            </a:extLst>
          </p:cNvPr>
          <p:cNvSpPr>
            <a:spLocks noGrp="1"/>
          </p:cNvSpPr>
          <p:nvPr>
            <p:ph sz="quarter" idx="12"/>
          </p:nvPr>
        </p:nvSpPr>
        <p:spPr>
          <a:xfrm>
            <a:off x="455995" y="1189178"/>
            <a:ext cx="11306469" cy="704232"/>
          </a:xfrm>
        </p:spPr>
        <p:txBody>
          <a:bodyPr/>
          <a:lstStyle/>
          <a:p>
            <a:pPr>
              <a:lnSpc>
                <a:spcPct val="150000"/>
              </a:lnSpc>
            </a:pPr>
            <a:r>
              <a:rPr lang="en-US" sz="1200" dirty="0"/>
              <a:t>2024-02-29 – Added ExpressRoute, Service Health Alerts, Baseline Metrics and Insights. Changed slide order, and added design elements</a:t>
            </a:r>
          </a:p>
          <a:p>
            <a:pPr>
              <a:lnSpc>
                <a:spcPct val="150000"/>
              </a:lnSpc>
            </a:pPr>
            <a:r>
              <a:rPr lang="en-US" sz="1200" dirty="0"/>
              <a:t>For detailed updates, check the release notes in the Delivery Guide.</a:t>
            </a:r>
          </a:p>
        </p:txBody>
      </p:sp>
    </p:spTree>
    <p:extLst>
      <p:ext uri="{BB962C8B-B14F-4D97-AF65-F5344CB8AC3E}">
        <p14:creationId xmlns:p14="http://schemas.microsoft.com/office/powerpoint/2010/main" val="1321558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A60F-DF6D-4DA3-9CDB-D24AD8C60047}"/>
              </a:ext>
              <a:ext uri="{C183D7F6-B498-43B3-948B-1728B52AA6E4}">
                <adec:decorative xmlns:adec="http://schemas.microsoft.com/office/drawing/2017/decorative" val="0"/>
              </a:ext>
            </a:extLst>
          </p:cNvPr>
          <p:cNvSpPr>
            <a:spLocks noGrp="1"/>
          </p:cNvSpPr>
          <p:nvPr>
            <p:ph type="title"/>
          </p:nvPr>
        </p:nvSpPr>
        <p:spPr>
          <a:xfrm>
            <a:off x="588263" y="457200"/>
            <a:ext cx="11018520" cy="861774"/>
          </a:xfrm>
        </p:spPr>
        <p:txBody>
          <a:bodyPr/>
          <a:lstStyle/>
          <a:p>
            <a:r>
              <a:rPr lang="en-GB"/>
              <a:t>Our responsibility: Reliability ‘of’ the cloud</a:t>
            </a:r>
            <a:br>
              <a:rPr lang="en-GB"/>
            </a:br>
            <a:r>
              <a:rPr lang="en-US" sz="2000" spc="0">
                <a:solidFill>
                  <a:schemeClr val="accent1"/>
                </a:solidFill>
              </a:rPr>
              <a:t>How we design &amp; operate our infrastructure, evolve our processes, and affirm our principles</a:t>
            </a:r>
            <a:endParaRPr lang="en-US" spc="0">
              <a:solidFill>
                <a:schemeClr val="accent1"/>
              </a:solidFill>
            </a:endParaRPr>
          </a:p>
        </p:txBody>
      </p:sp>
      <p:grpSp>
        <p:nvGrpSpPr>
          <p:cNvPr id="4" name="Group 3" descr="Our infrastructure&#10;&#10;Global networking&#10;Geographies &amp; Regions&#10;Availability Zones&#10;Datacenters &amp; Storage&#10;Regional Network Gateways&#10;">
            <a:extLst>
              <a:ext uri="{FF2B5EF4-FFF2-40B4-BE49-F238E27FC236}">
                <a16:creationId xmlns:a16="http://schemas.microsoft.com/office/drawing/2014/main" id="{BFE085CA-D711-4F81-8E85-A699DE18CD1B}"/>
              </a:ext>
              <a:ext uri="{C183D7F6-B498-43B3-948B-1728B52AA6E4}">
                <adec:decorative xmlns:adec="http://schemas.microsoft.com/office/drawing/2017/decorative" val="0"/>
              </a:ext>
            </a:extLst>
          </p:cNvPr>
          <p:cNvGrpSpPr/>
          <p:nvPr/>
        </p:nvGrpSpPr>
        <p:grpSpPr>
          <a:xfrm>
            <a:off x="584199" y="4067618"/>
            <a:ext cx="3520440" cy="2070654"/>
            <a:chOff x="584199" y="3034918"/>
            <a:chExt cx="3520440" cy="2070654"/>
          </a:xfrm>
        </p:grpSpPr>
        <p:sp>
          <p:nvSpPr>
            <p:cNvPr id="6" name="Rectangle 5">
              <a:extLst>
                <a:ext uri="{FF2B5EF4-FFF2-40B4-BE49-F238E27FC236}">
                  <a16:creationId xmlns:a16="http://schemas.microsoft.com/office/drawing/2014/main" id="{53C9DD23-EA4D-418A-B631-55CC4DECF41B}"/>
                </a:ext>
              </a:extLst>
            </p:cNvPr>
            <p:cNvSpPr/>
            <p:nvPr/>
          </p:nvSpPr>
          <p:spPr>
            <a:xfrm>
              <a:off x="584199" y="3034918"/>
              <a:ext cx="3520440" cy="461665"/>
            </a:xfrm>
            <a:prstGeom prst="rect">
              <a:avLst/>
            </a:prstGeom>
          </p:spPr>
          <p:txBody>
            <a:bodyPr wrap="square" lIns="0">
              <a:spAutoFit/>
            </a:bodyPr>
            <a:lstStyle/>
            <a:p>
              <a:pPr marL="0" marR="0" lvl="1" indent="0" algn="l" defTabSz="514284" rtl="0" eaLnBrk="1" fontAlgn="auto" latinLnBrk="0" hangingPunct="1">
                <a:lnSpc>
                  <a:spcPct val="100000"/>
                </a:lnSpc>
                <a:spcBef>
                  <a:spcPts val="1176"/>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0078D4"/>
                      </a:gs>
                      <a:gs pos="100000">
                        <a:srgbClr val="00BCF2"/>
                      </a:gs>
                    </a:gsLst>
                    <a:lin ang="2700000" scaled="1"/>
                    <a:tileRect/>
                  </a:gradFill>
                  <a:effectLst/>
                  <a:uLnTx/>
                  <a:uFillTx/>
                  <a:latin typeface="Segoe UI Semibold"/>
                  <a:ea typeface="+mn-ea"/>
                  <a:cs typeface="+mn-cs"/>
                </a:rPr>
                <a:t>Our infrastructure</a:t>
              </a:r>
            </a:p>
          </p:txBody>
        </p:sp>
        <p:sp>
          <p:nvSpPr>
            <p:cNvPr id="11" name="Rectangle 10">
              <a:extLst>
                <a:ext uri="{FF2B5EF4-FFF2-40B4-BE49-F238E27FC236}">
                  <a16:creationId xmlns:a16="http://schemas.microsoft.com/office/drawing/2014/main" id="{3BB6C7EA-67B8-4057-AC3D-3B26428B34E9}"/>
                </a:ext>
              </a:extLst>
            </p:cNvPr>
            <p:cNvSpPr/>
            <p:nvPr/>
          </p:nvSpPr>
          <p:spPr>
            <a:xfrm>
              <a:off x="584199" y="3312774"/>
              <a:ext cx="3520440" cy="1792798"/>
            </a:xfrm>
            <a:prstGeom prst="rect">
              <a:avLst/>
            </a:prstGeom>
          </p:spPr>
          <p:txBody>
            <a:bodyPr wrap="square" lIns="0">
              <a:spAutoFit/>
            </a:bodyPr>
            <a:lstStyle/>
            <a:p>
              <a:pPr marL="285750" marR="0" lvl="1" indent="-285750" algn="l" defTabSz="5142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Global networking</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Geographies &amp; Regions</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Availability Zones</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Datacenters &amp; Storage</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Regional Network Gateways</a:t>
              </a:r>
            </a:p>
          </p:txBody>
        </p:sp>
      </p:grpSp>
      <p:grpSp>
        <p:nvGrpSpPr>
          <p:cNvPr id="8" name="Group 7" descr="Our processes&#10;&#10;Safe deployment&#10;Impactless maintenance&#10;AIOps: ML &amp; Failure prediction&#10;Worst case scenario: Dialtone&#10;Evolving our processes&#10;">
            <a:extLst>
              <a:ext uri="{FF2B5EF4-FFF2-40B4-BE49-F238E27FC236}">
                <a16:creationId xmlns:a16="http://schemas.microsoft.com/office/drawing/2014/main" id="{7F6F78F5-1429-416F-A37D-BD8ABE3BA3E3}"/>
              </a:ext>
              <a:ext uri="{C183D7F6-B498-43B3-948B-1728B52AA6E4}">
                <adec:decorative xmlns:adec="http://schemas.microsoft.com/office/drawing/2017/decorative" val="0"/>
              </a:ext>
            </a:extLst>
          </p:cNvPr>
          <p:cNvGrpSpPr/>
          <p:nvPr/>
        </p:nvGrpSpPr>
        <p:grpSpPr>
          <a:xfrm>
            <a:off x="4335271" y="4067618"/>
            <a:ext cx="3520440" cy="2070654"/>
            <a:chOff x="4464765" y="4189673"/>
            <a:chExt cx="3520440" cy="2070654"/>
          </a:xfrm>
        </p:grpSpPr>
        <p:sp>
          <p:nvSpPr>
            <p:cNvPr id="7" name="Rectangle 6">
              <a:extLst>
                <a:ext uri="{FF2B5EF4-FFF2-40B4-BE49-F238E27FC236}">
                  <a16:creationId xmlns:a16="http://schemas.microsoft.com/office/drawing/2014/main" id="{EDFECF6A-1CDE-4112-BFB1-1979CE0BCD2E}"/>
                </a:ext>
              </a:extLst>
            </p:cNvPr>
            <p:cNvSpPr/>
            <p:nvPr/>
          </p:nvSpPr>
          <p:spPr>
            <a:xfrm>
              <a:off x="4464765" y="4189673"/>
              <a:ext cx="3520440" cy="461665"/>
            </a:xfrm>
            <a:prstGeom prst="rect">
              <a:avLst/>
            </a:prstGeom>
          </p:spPr>
          <p:txBody>
            <a:bodyPr wrap="square" lIns="0">
              <a:spAutoFit/>
            </a:bodyPr>
            <a:lstStyle/>
            <a:p>
              <a:pPr marL="0" marR="0" lvl="1" indent="0" algn="l" defTabSz="514284" rtl="0" eaLnBrk="1" fontAlgn="auto" latinLnBrk="0" hangingPunct="1">
                <a:lnSpc>
                  <a:spcPct val="100000"/>
                </a:lnSpc>
                <a:spcBef>
                  <a:spcPts val="1176"/>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0078D4"/>
                      </a:gs>
                      <a:gs pos="100000">
                        <a:srgbClr val="00BCF2"/>
                      </a:gs>
                    </a:gsLst>
                    <a:lin ang="2700000" scaled="1"/>
                    <a:tileRect/>
                  </a:gradFill>
                  <a:effectLst/>
                  <a:uLnTx/>
                  <a:uFillTx/>
                  <a:latin typeface="Segoe UI Semibold"/>
                  <a:ea typeface="+mn-ea"/>
                  <a:cs typeface="+mn-cs"/>
                </a:rPr>
                <a:t>Our processes</a:t>
              </a:r>
            </a:p>
          </p:txBody>
        </p:sp>
        <p:sp>
          <p:nvSpPr>
            <p:cNvPr id="20" name="Rectangle 19">
              <a:extLst>
                <a:ext uri="{FF2B5EF4-FFF2-40B4-BE49-F238E27FC236}">
                  <a16:creationId xmlns:a16="http://schemas.microsoft.com/office/drawing/2014/main" id="{3B4D925B-8D6E-437D-A84A-946234A7E861}"/>
                </a:ext>
              </a:extLst>
            </p:cNvPr>
            <p:cNvSpPr/>
            <p:nvPr/>
          </p:nvSpPr>
          <p:spPr>
            <a:xfrm>
              <a:off x="4464765" y="4467529"/>
              <a:ext cx="3520440" cy="1792798"/>
            </a:xfrm>
            <a:prstGeom prst="rect">
              <a:avLst/>
            </a:prstGeom>
          </p:spPr>
          <p:txBody>
            <a:bodyPr wrap="square" lIns="0">
              <a:spAutoFit/>
            </a:bodyPr>
            <a:lstStyle/>
            <a:p>
              <a:pPr marL="285750" marR="0" lvl="1" indent="-285750" algn="l" defTabSz="5142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Safe deployment</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Impactless maintenance</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AIOps: ML &amp; Failure prediction</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Worst case scenario: Dialtone</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Evolving our processes</a:t>
              </a:r>
            </a:p>
          </p:txBody>
        </p:sp>
      </p:grpSp>
      <p:grpSp>
        <p:nvGrpSpPr>
          <p:cNvPr id="10" name="Group 9" descr="Our principles&#10;&#10;Prioritizing security&#10;Prioritizing data integrity&#10;Prioritizing existing customers &#10;Our five communications pillars&#10;In-portal: Azure Service Health&#10;">
            <a:extLst>
              <a:ext uri="{FF2B5EF4-FFF2-40B4-BE49-F238E27FC236}">
                <a16:creationId xmlns:a16="http://schemas.microsoft.com/office/drawing/2014/main" id="{72C4A109-2879-4214-BF3C-208B4021C2E7}"/>
              </a:ext>
              <a:ext uri="{C183D7F6-B498-43B3-948B-1728B52AA6E4}">
                <adec:decorative xmlns:adec="http://schemas.microsoft.com/office/drawing/2017/decorative" val="0"/>
              </a:ext>
            </a:extLst>
          </p:cNvPr>
          <p:cNvGrpSpPr/>
          <p:nvPr/>
        </p:nvGrpSpPr>
        <p:grpSpPr>
          <a:xfrm>
            <a:off x="8086343" y="4067618"/>
            <a:ext cx="3520440" cy="2039877"/>
            <a:chOff x="8643289" y="4189673"/>
            <a:chExt cx="3520440" cy="2039877"/>
          </a:xfrm>
        </p:grpSpPr>
        <p:sp>
          <p:nvSpPr>
            <p:cNvPr id="9" name="Rectangle 8">
              <a:extLst>
                <a:ext uri="{FF2B5EF4-FFF2-40B4-BE49-F238E27FC236}">
                  <a16:creationId xmlns:a16="http://schemas.microsoft.com/office/drawing/2014/main" id="{4A80964E-7B68-49F4-891B-E88B7BD91D99}"/>
                </a:ext>
              </a:extLst>
            </p:cNvPr>
            <p:cNvSpPr/>
            <p:nvPr/>
          </p:nvSpPr>
          <p:spPr>
            <a:xfrm>
              <a:off x="8643289" y="4189673"/>
              <a:ext cx="3520440" cy="461665"/>
            </a:xfrm>
            <a:prstGeom prst="rect">
              <a:avLst/>
            </a:prstGeom>
          </p:spPr>
          <p:txBody>
            <a:bodyPr wrap="square" lIns="0">
              <a:spAutoFit/>
            </a:bodyPr>
            <a:lstStyle/>
            <a:p>
              <a:pPr marL="0" marR="0" lvl="1" indent="0" algn="l" defTabSz="514284" rtl="0" eaLnBrk="1" fontAlgn="auto" latinLnBrk="0" hangingPunct="1">
                <a:lnSpc>
                  <a:spcPct val="100000"/>
                </a:lnSpc>
                <a:spcBef>
                  <a:spcPts val="1176"/>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0078D4"/>
                      </a:gs>
                      <a:gs pos="100000">
                        <a:srgbClr val="00BCF2"/>
                      </a:gs>
                    </a:gsLst>
                    <a:lin ang="2700000" scaled="1"/>
                    <a:tileRect/>
                  </a:gradFill>
                  <a:effectLst/>
                  <a:uLnTx/>
                  <a:uFillTx/>
                  <a:latin typeface="Segoe UI Semibold"/>
                  <a:ea typeface="+mn-ea"/>
                  <a:cs typeface="+mn-cs"/>
                </a:rPr>
                <a:t>Our principles</a:t>
              </a:r>
            </a:p>
          </p:txBody>
        </p:sp>
        <p:sp>
          <p:nvSpPr>
            <p:cNvPr id="17" name="Rectangle 16">
              <a:extLst>
                <a:ext uri="{FF2B5EF4-FFF2-40B4-BE49-F238E27FC236}">
                  <a16:creationId xmlns:a16="http://schemas.microsoft.com/office/drawing/2014/main" id="{54434C86-37D7-4495-9BBB-253EDB449CFD}"/>
                </a:ext>
              </a:extLst>
            </p:cNvPr>
            <p:cNvSpPr/>
            <p:nvPr/>
          </p:nvSpPr>
          <p:spPr>
            <a:xfrm>
              <a:off x="8643289" y="4467529"/>
              <a:ext cx="3520440" cy="1762021"/>
            </a:xfrm>
            <a:prstGeom prst="rect">
              <a:avLst/>
            </a:prstGeom>
          </p:spPr>
          <p:txBody>
            <a:bodyPr wrap="square" lIns="0">
              <a:spAutoFit/>
            </a:bodyPr>
            <a:lstStyle/>
            <a:p>
              <a:pPr marL="285750" marR="0" lvl="1" indent="-285750" algn="l" defTabSz="5142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Prioritizing security</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Prioritizing data integrity</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Prioritizing existing customers </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Our five communications pillars</a:t>
              </a:r>
            </a:p>
            <a:p>
              <a:pPr marL="228600" marR="0" lvl="1" indent="-228600" algn="l" defTabSz="514284"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NZ"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In-portal: Azure Service Health</a:t>
              </a:r>
            </a:p>
          </p:txBody>
        </p:sp>
      </p:grpSp>
      <p:sp>
        <p:nvSpPr>
          <p:cNvPr id="13" name="Rectangle 12">
            <a:extLst>
              <a:ext uri="{FF2B5EF4-FFF2-40B4-BE49-F238E27FC236}">
                <a16:creationId xmlns:a16="http://schemas.microsoft.com/office/drawing/2014/main" id="{F70A7556-EE0C-4AD1-BA44-CCE176ADBE66}"/>
              </a:ext>
              <a:ext uri="{C183D7F6-B498-43B3-948B-1728B52AA6E4}">
                <adec:decorative xmlns:adec="http://schemas.microsoft.com/office/drawing/2017/decorative" val="1"/>
              </a:ext>
            </a:extLst>
          </p:cNvPr>
          <p:cNvSpPr/>
          <p:nvPr/>
        </p:nvSpPr>
        <p:spPr bwMode="auto">
          <a:xfrm>
            <a:off x="584200" y="2017713"/>
            <a:ext cx="3520440" cy="1881187"/>
          </a:xfrm>
          <a:prstGeom prst="rect">
            <a:avLst/>
          </a:prstGeom>
          <a:blipFill>
            <a:blip r:embed="rId4"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73D0B144-724C-4225-A270-581A5238D586}"/>
              </a:ext>
              <a:ext uri="{C183D7F6-B498-43B3-948B-1728B52AA6E4}">
                <adec:decorative xmlns:adec="http://schemas.microsoft.com/office/drawing/2017/decorative" val="1"/>
              </a:ext>
            </a:extLst>
          </p:cNvPr>
          <p:cNvSpPr/>
          <p:nvPr/>
        </p:nvSpPr>
        <p:spPr bwMode="auto">
          <a:xfrm>
            <a:off x="4335271" y="2017713"/>
            <a:ext cx="3520440" cy="1881187"/>
          </a:xfrm>
          <a:prstGeom prst="rect">
            <a:avLst/>
          </a:prstGeom>
          <a:blipFill>
            <a:blip r:embed="rId5"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CA045A4-1863-43D5-A523-E3EC5467DC10}"/>
              </a:ext>
              <a:ext uri="{C183D7F6-B498-43B3-948B-1728B52AA6E4}">
                <adec:decorative xmlns:adec="http://schemas.microsoft.com/office/drawing/2017/decorative" val="1"/>
              </a:ext>
            </a:extLst>
          </p:cNvPr>
          <p:cNvSpPr/>
          <p:nvPr/>
        </p:nvSpPr>
        <p:spPr bwMode="auto">
          <a:xfrm>
            <a:off x="8086343" y="2017713"/>
            <a:ext cx="3520440" cy="1881187"/>
          </a:xfrm>
          <a:prstGeom prst="rect">
            <a:avLst/>
          </a:prstGeom>
          <a:blipFill>
            <a:blip r:embed="rId6"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17B40BE3-BCFA-4989-90DC-DE5C664B82A3}"/>
              </a:ext>
              <a:ext uri="{C183D7F6-B498-43B3-948B-1728B52AA6E4}">
                <adec:decorative xmlns:adec="http://schemas.microsoft.com/office/drawing/2017/decorative" val="1"/>
              </a:ext>
            </a:extLst>
          </p:cNvPr>
          <p:cNvSpPr/>
          <p:nvPr/>
        </p:nvSpPr>
        <p:spPr bwMode="auto">
          <a:xfrm flipH="1">
            <a:off x="-608466" y="1733550"/>
            <a:ext cx="19778336" cy="4535490"/>
          </a:xfrm>
          <a:custGeom>
            <a:avLst/>
            <a:gdLst>
              <a:gd name="connsiteX0" fmla="*/ 746769 w 7267520"/>
              <a:gd name="connsiteY0" fmla="*/ 0 h 1666559"/>
              <a:gd name="connsiteX1" fmla="*/ 7267520 w 7267520"/>
              <a:gd name="connsiteY1" fmla="*/ 0 h 1666559"/>
              <a:gd name="connsiteX2" fmla="*/ 7267520 w 7267520"/>
              <a:gd name="connsiteY2" fmla="*/ 1666559 h 1666559"/>
              <a:gd name="connsiteX3" fmla="*/ 0 w 7267520"/>
              <a:gd name="connsiteY3" fmla="*/ 1666559 h 1666559"/>
              <a:gd name="connsiteX4" fmla="*/ 746769 w 7267520"/>
              <a:gd name="connsiteY4" fmla="*/ 0 h 1666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7520" h="1666559">
                <a:moveTo>
                  <a:pt x="746769" y="0"/>
                </a:moveTo>
                <a:lnTo>
                  <a:pt x="7267520" y="0"/>
                </a:lnTo>
                <a:lnTo>
                  <a:pt x="7267520" y="1666559"/>
                </a:lnTo>
                <a:lnTo>
                  <a:pt x="0" y="1666559"/>
                </a:lnTo>
                <a:lnTo>
                  <a:pt x="746769" y="0"/>
                </a:lnTo>
                <a:close/>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623401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dec="http://schemas.microsoft.com/office/drawing/2017/decorative"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2" presetClass="path" presetSubtype="0" decel="100000" fill="hold" grpId="1" nodeType="withEffect">
                                  <p:stCondLst>
                                    <p:cond delay="200"/>
                                  </p:stCondLst>
                                  <p:childTnLst>
                                    <p:animMotion origin="layout" path="M -0.0245 -6.58193E-7 L -4.4243E-6 -6.58193E-7 " pathEditMode="relative" rAng="0" ptsTypes="AA">
                                      <p:cBhvr>
                                        <p:cTn id="12" dur="600" fill="hold"/>
                                        <p:tgtEl>
                                          <p:spTgt spid="13"/>
                                        </p:tgtEl>
                                        <p:attrNameLst>
                                          <p:attrName>ppt_x</p:attrName>
                                          <p:attrName>ppt_y</p:attrName>
                                        </p:attrNameLst>
                                      </p:cBhvr>
                                      <p:rCtr x="1225" y="0"/>
                                    </p:animMotion>
                                  </p:childTnLst>
                                </p:cTn>
                              </p:par>
                              <p:par>
                                <p:cTn id="13" presetID="10" presetClass="entr" presetSubtype="0" fill="hold" grpId="0" nodeType="withEffect">
                                  <p:stCondLst>
                                    <p:cond delay="4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path" presetSubtype="0" decel="100000" fill="hold" grpId="1" nodeType="withEffect">
                                  <p:stCondLst>
                                    <p:cond delay="400"/>
                                  </p:stCondLst>
                                  <p:childTnLst>
                                    <p:animMotion origin="layout" path="M -0.0245 -6.58193E-7 L -4.4243E-6 -6.58193E-7 " pathEditMode="relative" rAng="0" ptsTypes="AA">
                                      <p:cBhvr>
                                        <p:cTn id="17" dur="600" fill="hold"/>
                                        <p:tgtEl>
                                          <p:spTgt spid="21"/>
                                        </p:tgtEl>
                                        <p:attrNameLst>
                                          <p:attrName>ppt_x</p:attrName>
                                          <p:attrName>ppt_y</p:attrName>
                                        </p:attrNameLst>
                                      </p:cBhvr>
                                      <p:rCtr x="1225" y="0"/>
                                    </p:animMotion>
                                  </p:childTnLst>
                                </p:cTn>
                              </p:par>
                              <p:par>
                                <p:cTn id="18" presetID="10" presetClass="entr" presetSubtype="0" fill="hold" grpId="0" nodeType="withEffect">
                                  <p:stCondLst>
                                    <p:cond delay="6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42" presetClass="path" presetSubtype="0" decel="100000" fill="hold" grpId="1" nodeType="withEffect">
                                  <p:stCondLst>
                                    <p:cond delay="600"/>
                                  </p:stCondLst>
                                  <p:childTnLst>
                                    <p:animMotion origin="layout" path="M -0.0245 -6.58193E-7 L -4.4243E-6 -6.58193E-7 " pathEditMode="relative" rAng="0" ptsTypes="AA">
                                      <p:cBhvr>
                                        <p:cTn id="22" dur="600" fill="hold"/>
                                        <p:tgtEl>
                                          <p:spTgt spid="25"/>
                                        </p:tgtEl>
                                        <p:attrNameLst>
                                          <p:attrName>ppt_x</p:attrName>
                                          <p:attrName>ppt_y</p:attrName>
                                        </p:attrNameLst>
                                      </p:cBhvr>
                                      <p:rCtr x="1225" y="0"/>
                                    </p:animMotion>
                                  </p:childTnLst>
                                </p:cTn>
                              </p:par>
                              <p:par>
                                <p:cTn id="23" presetID="10" presetClass="entr" presetSubtype="0" fill="hold" nodeType="withEffect">
                                  <p:stCondLst>
                                    <p:cond delay="2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42" presetClass="path" presetSubtype="0" decel="100000" fill="hold" nodeType="withEffect">
                                  <p:stCondLst>
                                    <p:cond delay="200"/>
                                  </p:stCondLst>
                                  <p:childTnLst>
                                    <p:animMotion origin="layout" path="M 4.4192E-6 -0.04494 L 4.4192E-6 -6.58193E-7 " pathEditMode="relative" rAng="0" ptsTypes="AA">
                                      <p:cBhvr>
                                        <p:cTn id="27" dur="600" fill="hold"/>
                                        <p:tgtEl>
                                          <p:spTgt spid="4"/>
                                        </p:tgtEl>
                                        <p:attrNameLst>
                                          <p:attrName>ppt_x</p:attrName>
                                          <p:attrName>ppt_y</p:attrName>
                                        </p:attrNameLst>
                                      </p:cBhvr>
                                      <p:rCtr x="0" y="2247"/>
                                    </p:animMotion>
                                  </p:childTnLst>
                                </p:cTn>
                              </p:par>
                              <p:par>
                                <p:cTn id="28" presetID="10" presetClass="entr" presetSubtype="0" fill="hold" nodeType="withEffect">
                                  <p:stCondLst>
                                    <p:cond delay="4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nodeType="withEffect">
                                  <p:stCondLst>
                                    <p:cond delay="400"/>
                                  </p:stCondLst>
                                  <p:childTnLst>
                                    <p:animMotion origin="layout" path="M 4.4192E-6 -0.04494 L 4.4192E-6 -6.58193E-7 " pathEditMode="relative" rAng="0" ptsTypes="AA">
                                      <p:cBhvr>
                                        <p:cTn id="32" dur="600" fill="hold"/>
                                        <p:tgtEl>
                                          <p:spTgt spid="8"/>
                                        </p:tgtEl>
                                        <p:attrNameLst>
                                          <p:attrName>ppt_x</p:attrName>
                                          <p:attrName>ppt_y</p:attrName>
                                        </p:attrNameLst>
                                      </p:cBhvr>
                                      <p:rCtr x="0" y="2247"/>
                                    </p:animMotion>
                                  </p:childTnLst>
                                </p:cTn>
                              </p:par>
                              <p:par>
                                <p:cTn id="33" presetID="10" presetClass="entr" presetSubtype="0" fill="hold" nodeType="withEffect">
                                  <p:stCondLst>
                                    <p:cond delay="6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nodeType="withEffect">
                                  <p:stCondLst>
                                    <p:cond delay="600"/>
                                  </p:stCondLst>
                                  <p:childTnLst>
                                    <p:animMotion origin="layout" path="M 4.4192E-6 -0.04494 L 4.4192E-6 -6.58193E-7 " pathEditMode="relative" rAng="0" ptsTypes="AA">
                                      <p:cBhvr>
                                        <p:cTn id="37" dur="600" fill="hold"/>
                                        <p:tgtEl>
                                          <p:spTgt spid="10"/>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3" grpId="1" animBg="1"/>
      <p:bldP spid="21" grpId="0" animBg="1"/>
      <p:bldP spid="21" grpId="1"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EC0D82-D414-B9D7-C251-9F8BE175ADE2}"/>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8D7EBEB8-77A5-B45B-4444-959484B4D3E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909686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16B61-31C5-4459-BF81-E0BE5D519BAC}"/>
              </a:ext>
            </a:extLst>
          </p:cNvPr>
          <p:cNvSpPr>
            <a:spLocks noGrp="1"/>
          </p:cNvSpPr>
          <p:nvPr>
            <p:ph type="title"/>
          </p:nvPr>
        </p:nvSpPr>
        <p:spPr>
          <a:xfrm>
            <a:off x="455996" y="620429"/>
            <a:ext cx="11306469" cy="410369"/>
          </a:xfrm>
        </p:spPr>
        <p:txBody>
          <a:bodyPr/>
          <a:lstStyle/>
          <a:p>
            <a:r>
              <a:rPr lang="en-AU">
                <a:cs typeface="Segoe UI"/>
              </a:rPr>
              <a:t>Well-Architected Reliability Assessment</a:t>
            </a:r>
          </a:p>
        </p:txBody>
      </p:sp>
      <p:graphicFrame>
        <p:nvGraphicFramePr>
          <p:cNvPr id="6" name="Content Placeholder 5">
            <a:extLst>
              <a:ext uri="{FF2B5EF4-FFF2-40B4-BE49-F238E27FC236}">
                <a16:creationId xmlns:a16="http://schemas.microsoft.com/office/drawing/2014/main" id="{965B004B-46DD-4277-BBCA-C0C2A3F2A2DC}"/>
              </a:ext>
            </a:extLst>
          </p:cNvPr>
          <p:cNvGraphicFramePr>
            <a:graphicFrameLocks/>
          </p:cNvGraphicFramePr>
          <p:nvPr>
            <p:extLst>
              <p:ext uri="{D42A27DB-BD31-4B8C-83A1-F6EECF244321}">
                <p14:modId xmlns:p14="http://schemas.microsoft.com/office/powerpoint/2010/main" val="2343010981"/>
              </p:ext>
            </p:extLst>
          </p:nvPr>
        </p:nvGraphicFramePr>
        <p:xfrm>
          <a:off x="289366" y="1320799"/>
          <a:ext cx="11794603" cy="4916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87309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Workload Summary</a:t>
            </a:r>
          </a:p>
        </p:txBody>
      </p:sp>
      <p:sp>
        <p:nvSpPr>
          <p:cNvPr id="3" name="TextBox 2">
            <a:extLst>
              <a:ext uri="{FF2B5EF4-FFF2-40B4-BE49-F238E27FC236}">
                <a16:creationId xmlns:a16="http://schemas.microsoft.com/office/drawing/2014/main" id="{DED6D77B-A45B-464A-9193-80426BE8347C}"/>
              </a:ext>
            </a:extLst>
          </p:cNvPr>
          <p:cNvSpPr txBox="1"/>
          <p:nvPr/>
        </p:nvSpPr>
        <p:spPr>
          <a:xfrm>
            <a:off x="500541" y="1302033"/>
            <a:ext cx="11190915"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Segoe UI"/>
                <a:ea typeface="+mn-ea"/>
                <a:cs typeface="+mn-cs"/>
              </a:rPr>
              <a:t>During the engagement, the Workload &lt;XYZ&gt; has been reviewed. The solution is hosted in two </a:t>
            </a:r>
            <a:r>
              <a:rPr lang="en-US" sz="1400">
                <a:solidFill>
                  <a:prstClr val="black">
                    <a:lumMod val="75000"/>
                    <a:lumOff val="25000"/>
                  </a:prstClr>
                </a:solidFill>
                <a:latin typeface="Segoe UI"/>
              </a:rPr>
              <a:t>Azure regions, and </a:t>
            </a:r>
            <a:r>
              <a:rPr kumimoji="0" lang="en-US" sz="1400" b="0" i="0" u="none" strike="noStrike" kern="1200" cap="none" spc="0" normalizeH="0" baseline="0" noProof="0">
                <a:ln>
                  <a:noFill/>
                </a:ln>
                <a:solidFill>
                  <a:prstClr val="black">
                    <a:lumMod val="75000"/>
                    <a:lumOff val="25000"/>
                  </a:prstClr>
                </a:solidFill>
                <a:effectLst/>
                <a:uLnTx/>
                <a:uFillTx/>
                <a:latin typeface="Segoe UI"/>
                <a:ea typeface="+mn-ea"/>
                <a:cs typeface="+mn-cs"/>
              </a:rPr>
              <a:t>runs mainly IaaS resources, with some PaaS resources, which includes but is not limited to:</a:t>
            </a:r>
            <a:endParaRPr kumimoji="0" lang="en-US" sz="1765" b="0" i="0" u="none" strike="noStrike" kern="1200" cap="none" spc="0" normalizeH="0" baseline="0" noProof="0">
              <a:ln>
                <a:noFill/>
              </a:ln>
              <a:solidFill>
                <a:srgbClr val="4472C4">
                  <a:lumMod val="75000"/>
                </a:srgbClr>
              </a:solidFill>
              <a:effectLst/>
              <a:uLnTx/>
              <a:uFillTx/>
              <a:latin typeface="Calibri" panose="020F0502020204030204"/>
              <a:ea typeface="+mn-ea"/>
              <a:cs typeface="+mn-cs"/>
            </a:endParaRPr>
          </a:p>
        </p:txBody>
      </p:sp>
      <p:graphicFrame>
        <p:nvGraphicFramePr>
          <p:cNvPr id="6" name="Table 4">
            <a:extLst>
              <a:ext uri="{FF2B5EF4-FFF2-40B4-BE49-F238E27FC236}">
                <a16:creationId xmlns:a16="http://schemas.microsoft.com/office/drawing/2014/main" id="{5655754C-B012-4A4F-A05E-618F84DB9137}"/>
              </a:ext>
            </a:extLst>
          </p:cNvPr>
          <p:cNvGraphicFramePr>
            <a:graphicFrameLocks noGrp="1"/>
          </p:cNvGraphicFramePr>
          <p:nvPr>
            <p:extLst>
              <p:ext uri="{D42A27DB-BD31-4B8C-83A1-F6EECF244321}">
                <p14:modId xmlns:p14="http://schemas.microsoft.com/office/powerpoint/2010/main" val="4018999127"/>
              </p:ext>
            </p:extLst>
          </p:nvPr>
        </p:nvGraphicFramePr>
        <p:xfrm>
          <a:off x="500540" y="1844040"/>
          <a:ext cx="6297424" cy="1584960"/>
        </p:xfrm>
        <a:graphic>
          <a:graphicData uri="http://schemas.openxmlformats.org/drawingml/2006/table">
            <a:tbl>
              <a:tblPr firstRow="1" bandRow="1">
                <a:tableStyleId>{5C22544A-7EE6-4342-B048-85BDC9FD1C3A}</a:tableStyleId>
              </a:tblPr>
              <a:tblGrid>
                <a:gridCol w="3148712">
                  <a:extLst>
                    <a:ext uri="{9D8B030D-6E8A-4147-A177-3AD203B41FA5}">
                      <a16:colId xmlns:a16="http://schemas.microsoft.com/office/drawing/2014/main" val="1958838410"/>
                    </a:ext>
                  </a:extLst>
                </a:gridCol>
                <a:gridCol w="3148712">
                  <a:extLst>
                    <a:ext uri="{9D8B030D-6E8A-4147-A177-3AD203B41FA5}">
                      <a16:colId xmlns:a16="http://schemas.microsoft.com/office/drawing/2014/main" val="1030774995"/>
                    </a:ext>
                  </a:extLst>
                </a:gridCol>
              </a:tblGrid>
              <a:tr h="1558009">
                <a:tc>
                  <a:txBody>
                    <a:bodyPr/>
                    <a:lstStyle/>
                    <a:p>
                      <a:pPr marL="742950" lvl="1" indent="-285750" defTabSz="914377">
                        <a:buFont typeface="Arial" panose="020B0604020202020204" pitchFamily="34" charset="0"/>
                        <a:buChar char="•"/>
                      </a:pPr>
                      <a:r>
                        <a:rPr lang="en-US" sz="1400" b="0" kern="1200">
                          <a:solidFill>
                            <a:prstClr val="black">
                              <a:lumMod val="75000"/>
                              <a:lumOff val="25000"/>
                            </a:prstClr>
                          </a:solidFill>
                          <a:latin typeface="+mn-lt"/>
                          <a:ea typeface="+mn-ea"/>
                          <a:cs typeface="+mn-cs"/>
                        </a:rPr>
                        <a:t>Virtual Machines</a:t>
                      </a:r>
                    </a:p>
                    <a:p>
                      <a:pPr marL="742950" lvl="1" indent="-285750" defTabSz="914377">
                        <a:buFont typeface="Arial" panose="020B0604020202020204" pitchFamily="34" charset="0"/>
                        <a:buChar char="•"/>
                      </a:pPr>
                      <a:r>
                        <a:rPr lang="en-US" sz="1400" b="0" kern="1200">
                          <a:solidFill>
                            <a:prstClr val="black">
                              <a:lumMod val="75000"/>
                              <a:lumOff val="25000"/>
                            </a:prstClr>
                          </a:solidFill>
                          <a:latin typeface="+mn-lt"/>
                          <a:ea typeface="+mn-ea"/>
                          <a:cs typeface="+mn-cs"/>
                        </a:rPr>
                        <a:t>Virtual network Gateways </a:t>
                      </a:r>
                    </a:p>
                    <a:p>
                      <a:pPr marL="742950" lvl="1" indent="-285750" defTabSz="914377">
                        <a:buFont typeface="Arial" panose="020B0604020202020204" pitchFamily="34" charset="0"/>
                        <a:buChar char="•"/>
                      </a:pPr>
                      <a:r>
                        <a:rPr lang="en-US" sz="1400" b="0" kern="1200">
                          <a:solidFill>
                            <a:prstClr val="black">
                              <a:lumMod val="75000"/>
                              <a:lumOff val="25000"/>
                            </a:prstClr>
                          </a:solidFill>
                          <a:latin typeface="+mn-lt"/>
                          <a:ea typeface="+mn-ea"/>
                          <a:cs typeface="+mn-cs"/>
                        </a:rPr>
                        <a:t>Storage Accounts </a:t>
                      </a:r>
                    </a:p>
                    <a:p>
                      <a:pPr marL="742950"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a:solidFill>
                            <a:prstClr val="black">
                              <a:lumMod val="75000"/>
                              <a:lumOff val="25000"/>
                            </a:prstClr>
                          </a:solidFill>
                          <a:latin typeface="+mn-lt"/>
                          <a:ea typeface="+mn-ea"/>
                          <a:cs typeface="+mn-cs"/>
                        </a:rPr>
                        <a:t>Log analytics Workspaces </a:t>
                      </a:r>
                    </a:p>
                    <a:p>
                      <a:pPr marL="742950"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a:solidFill>
                            <a:prstClr val="black">
                              <a:lumMod val="75000"/>
                              <a:lumOff val="25000"/>
                            </a:prstClr>
                          </a:solidFill>
                          <a:latin typeface="+mn-lt"/>
                          <a:ea typeface="+mn-ea"/>
                          <a:cs typeface="+mn-cs"/>
                        </a:rPr>
                        <a:t>SQL Server  within VMs</a:t>
                      </a:r>
                    </a:p>
                    <a:p>
                      <a:pPr marL="742950"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a:solidFill>
                            <a:prstClr val="black">
                              <a:lumMod val="75000"/>
                              <a:lumOff val="25000"/>
                            </a:prstClr>
                          </a:solidFill>
                          <a:latin typeface="+mn-lt"/>
                          <a:ea typeface="+mn-ea"/>
                          <a:cs typeface="+mn-cs"/>
                        </a:rPr>
                        <a:t>Load Balancer</a:t>
                      </a:r>
                    </a:p>
                    <a:p>
                      <a:pPr marL="742950"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a:solidFill>
                            <a:prstClr val="black">
                              <a:lumMod val="75000"/>
                              <a:lumOff val="25000"/>
                            </a:prstClr>
                          </a:solidFill>
                          <a:latin typeface="+mn-lt"/>
                          <a:ea typeface="+mn-ea"/>
                          <a:cs typeface="+mn-cs"/>
                        </a:rPr>
                        <a:t>Web Applications </a:t>
                      </a:r>
                    </a:p>
                  </a:txBody>
                  <a:tcPr>
                    <a:solidFill>
                      <a:schemeClr val="bg1"/>
                    </a:solidFill>
                  </a:tcPr>
                </a:tc>
                <a:tc>
                  <a:txBody>
                    <a:bodyPr/>
                    <a:lstStyle/>
                    <a:p>
                      <a:pPr marL="742950" lvl="1" indent="-285750" defTabSz="914377">
                        <a:buFont typeface="Arial" panose="020B0604020202020204" pitchFamily="34" charset="0"/>
                        <a:buChar char="•"/>
                      </a:pPr>
                      <a:endParaRPr lang="en-US" sz="1400" b="0" kern="1200" dirty="0">
                        <a:solidFill>
                          <a:prstClr val="black">
                            <a:lumMod val="75000"/>
                            <a:lumOff val="25000"/>
                          </a:prstClr>
                        </a:solidFill>
                        <a:latin typeface="+mn-lt"/>
                        <a:ea typeface="+mn-ea"/>
                        <a:cs typeface="+mn-cs"/>
                      </a:endParaRPr>
                    </a:p>
                  </a:txBody>
                  <a:tcPr>
                    <a:solidFill>
                      <a:schemeClr val="bg1"/>
                    </a:solidFill>
                  </a:tcPr>
                </a:tc>
                <a:extLst>
                  <a:ext uri="{0D108BD9-81ED-4DB2-BD59-A6C34878D82A}">
                    <a16:rowId xmlns:a16="http://schemas.microsoft.com/office/drawing/2014/main" val="2914143006"/>
                  </a:ext>
                </a:extLst>
              </a:tr>
            </a:tbl>
          </a:graphicData>
        </a:graphic>
      </p:graphicFrame>
      <p:sp>
        <p:nvSpPr>
          <p:cNvPr id="8" name="TextBox 7">
            <a:extLst>
              <a:ext uri="{FF2B5EF4-FFF2-40B4-BE49-F238E27FC236}">
                <a16:creationId xmlns:a16="http://schemas.microsoft.com/office/drawing/2014/main" id="{E9C9008F-A88C-4626-814E-4C33A2852D08}"/>
              </a:ext>
            </a:extLst>
          </p:cNvPr>
          <p:cNvSpPr txBox="1"/>
          <p:nvPr/>
        </p:nvSpPr>
        <p:spPr>
          <a:xfrm>
            <a:off x="4068871" y="675980"/>
            <a:ext cx="7931988"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&lt; Describe the Azure workload that has been assessed with its key characteristics&gt;</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1026" name="Picture 2" descr="Diagram of the request flow.">
            <a:extLst>
              <a:ext uri="{FF2B5EF4-FFF2-40B4-BE49-F238E27FC236}">
                <a16:creationId xmlns:a16="http://schemas.microsoft.com/office/drawing/2014/main" id="{DF6098C1-9B6F-73E1-30B2-D3CCEB6D0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850" y="2755068"/>
            <a:ext cx="5081615" cy="3864890"/>
          </a:xfrm>
          <a:prstGeom prst="rect">
            <a:avLst/>
          </a:prstGeom>
          <a:solidFill>
            <a:schemeClr val="bg1"/>
          </a:solidFill>
          <a:ln>
            <a:solidFill>
              <a:schemeClr val="bg1">
                <a:lumMod val="65000"/>
              </a:schemeClr>
            </a:solidFill>
            <a:prstDash val="dash"/>
            <a:headEnd type="none" w="med" len="med"/>
            <a:tailEnd type="none" w="med" len="med"/>
          </a:ln>
          <a:effectLst/>
        </p:spPr>
      </p:pic>
      <p:sp>
        <p:nvSpPr>
          <p:cNvPr id="9" name="TextBox 1">
            <a:extLst>
              <a:ext uri="{FF2B5EF4-FFF2-40B4-BE49-F238E27FC236}">
                <a16:creationId xmlns:a16="http://schemas.microsoft.com/office/drawing/2014/main" id="{BCE4B4D0-B240-4618-BA19-AE9D7C0D16B1}"/>
              </a:ext>
            </a:extLst>
          </p:cNvPr>
          <p:cNvSpPr txBox="1"/>
          <p:nvPr/>
        </p:nvSpPr>
        <p:spPr>
          <a:xfrm>
            <a:off x="2633470" y="-11428"/>
            <a:ext cx="615431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REQUIRED - Customize based on workload findings</a:t>
            </a:r>
          </a:p>
        </p:txBody>
      </p:sp>
    </p:spTree>
    <p:extLst>
      <p:ext uri="{BB962C8B-B14F-4D97-AF65-F5344CB8AC3E}">
        <p14:creationId xmlns:p14="http://schemas.microsoft.com/office/powerpoint/2010/main" val="5883420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ECFE00-D93A-4924-96E9-48CE7E23E2FC}"/>
              </a:ext>
            </a:extLst>
          </p:cNvPr>
          <p:cNvSpPr>
            <a:spLocks noGrp="1"/>
          </p:cNvSpPr>
          <p:nvPr>
            <p:ph type="title"/>
          </p:nvPr>
        </p:nvSpPr>
        <p:spPr/>
        <p:txBody>
          <a:bodyPr/>
          <a:lstStyle/>
          <a:p>
            <a:r>
              <a:rPr lang="en-US"/>
              <a:t>Executive Summary</a:t>
            </a:r>
            <a:endParaRPr lang="en-AU"/>
          </a:p>
        </p:txBody>
      </p:sp>
      <p:sp>
        <p:nvSpPr>
          <p:cNvPr id="3" name="Text Placeholder 2">
            <a:extLst>
              <a:ext uri="{FF2B5EF4-FFF2-40B4-BE49-F238E27FC236}">
                <a16:creationId xmlns:a16="http://schemas.microsoft.com/office/drawing/2014/main" id="{2B17F455-C2C4-4BE4-D2DF-58FE1FA19F47}"/>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081354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DE7EA4-1E0A-47F0-8B57-890385CF1D95}"/>
              </a:ext>
            </a:extLst>
          </p:cNvPr>
          <p:cNvSpPr>
            <a:spLocks noGrp="1"/>
          </p:cNvSpPr>
          <p:nvPr>
            <p:ph type="title"/>
          </p:nvPr>
        </p:nvSpPr>
        <p:spPr/>
        <p:txBody>
          <a:bodyPr/>
          <a:lstStyle/>
          <a:p>
            <a:r>
              <a:rPr lang="en-US"/>
              <a:t>What is going well</a:t>
            </a:r>
          </a:p>
        </p:txBody>
      </p:sp>
      <p:sp>
        <p:nvSpPr>
          <p:cNvPr id="13" name="Text Placeholder 12">
            <a:extLst>
              <a:ext uri="{FF2B5EF4-FFF2-40B4-BE49-F238E27FC236}">
                <a16:creationId xmlns:a16="http://schemas.microsoft.com/office/drawing/2014/main" id="{22E1B968-510B-DA9B-8251-B0D74301989D}"/>
              </a:ext>
            </a:extLst>
          </p:cNvPr>
          <p:cNvSpPr>
            <a:spLocks noGrp="1"/>
          </p:cNvSpPr>
          <p:nvPr>
            <p:ph type="body" sz="quarter" idx="12"/>
          </p:nvPr>
        </p:nvSpPr>
        <p:spPr/>
        <p:txBody>
          <a:bodyPr/>
          <a:lstStyle/>
          <a:p>
            <a:r>
              <a:rPr lang="en-US"/>
              <a:t>Reliability and Resiliency features already in-place for this workload</a:t>
            </a:r>
          </a:p>
        </p:txBody>
      </p:sp>
      <p:sp>
        <p:nvSpPr>
          <p:cNvPr id="16" name="Content Placeholder 15">
            <a:extLst>
              <a:ext uri="{FF2B5EF4-FFF2-40B4-BE49-F238E27FC236}">
                <a16:creationId xmlns:a16="http://schemas.microsoft.com/office/drawing/2014/main" id="{E9CC6BC4-60E9-4021-1251-3847C2C1E133}"/>
              </a:ext>
            </a:extLst>
          </p:cNvPr>
          <p:cNvSpPr>
            <a:spLocks noGrp="1"/>
          </p:cNvSpPr>
          <p:nvPr>
            <p:ph sz="quarter" idx="11"/>
          </p:nvPr>
        </p:nvSpPr>
        <p:spPr>
          <a:xfrm>
            <a:off x="455995" y="1616364"/>
            <a:ext cx="11306469" cy="3934154"/>
          </a:xfrm>
        </p:spPr>
        <p:txBody>
          <a:bodyPr/>
          <a:lstStyle/>
          <a:p>
            <a:pPr marL="285750" lvl="1" indent="-285750" defTabSz="914377">
              <a:lnSpc>
                <a:spcPct val="150000"/>
              </a:lnSpc>
              <a:spcBef>
                <a:spcPts val="0"/>
              </a:spcBef>
              <a:buSzTx/>
              <a:defRPr/>
            </a:pPr>
            <a:r>
              <a:rPr lang="en-US" sz="1800">
                <a:solidFill>
                  <a:srgbClr val="1A1A1A"/>
                </a:solidFill>
                <a:latin typeface="Segoe UI"/>
              </a:rPr>
              <a:t>In place, active and tested Disaster Recovery and Backup solutions</a:t>
            </a:r>
          </a:p>
          <a:p>
            <a:pPr marL="285750" lvl="1" indent="-285750" defTabSz="914377">
              <a:lnSpc>
                <a:spcPct val="150000"/>
              </a:lnSpc>
              <a:spcBef>
                <a:spcPts val="0"/>
              </a:spcBef>
              <a:buSzTx/>
              <a:defRPr/>
            </a:pPr>
            <a:r>
              <a:rPr lang="en-US" sz="1800">
                <a:solidFill>
                  <a:srgbClr val="1A1A1A"/>
                </a:solidFill>
                <a:latin typeface="Segoe UI"/>
              </a:rPr>
              <a:t>Internal load balancing within the application</a:t>
            </a:r>
          </a:p>
          <a:p>
            <a:pPr marL="285750" lvl="1" indent="-285750" defTabSz="914377">
              <a:lnSpc>
                <a:spcPct val="150000"/>
              </a:lnSpc>
              <a:spcBef>
                <a:spcPts val="0"/>
              </a:spcBef>
              <a:buSzTx/>
              <a:defRPr/>
            </a:pPr>
            <a:r>
              <a:rPr lang="en-US" sz="1800">
                <a:solidFill>
                  <a:srgbClr val="1A1A1A"/>
                </a:solidFill>
                <a:latin typeface="Segoe UI"/>
              </a:rPr>
              <a:t>Current infrastructure sized to accommodate growth</a:t>
            </a:r>
          </a:p>
          <a:p>
            <a:pPr marL="285750" lvl="1" indent="-285750" defTabSz="914377">
              <a:lnSpc>
                <a:spcPct val="150000"/>
              </a:lnSpc>
              <a:spcBef>
                <a:spcPts val="0"/>
              </a:spcBef>
              <a:buSzTx/>
              <a:defRPr/>
            </a:pPr>
            <a:r>
              <a:rPr lang="en-US" sz="1800">
                <a:solidFill>
                  <a:srgbClr val="1A1A1A"/>
                </a:solidFill>
                <a:latin typeface="Segoe UI"/>
              </a:rPr>
              <a:t>Azure resource monitoring connected to ITSM system to identify platform issues</a:t>
            </a:r>
          </a:p>
          <a:p>
            <a:pPr marL="285750" lvl="1" indent="-285750" defTabSz="914377">
              <a:lnSpc>
                <a:spcPct val="150000"/>
              </a:lnSpc>
              <a:spcBef>
                <a:spcPts val="0"/>
              </a:spcBef>
              <a:buSzTx/>
              <a:defRPr/>
            </a:pPr>
            <a:r>
              <a:rPr lang="en-US" sz="1800">
                <a:solidFill>
                  <a:srgbClr val="1A1A1A"/>
                </a:solidFill>
                <a:latin typeface="Segoe UI"/>
              </a:rPr>
              <a:t>Redundant ExpressRoute paths to access the application exist</a:t>
            </a:r>
          </a:p>
          <a:p>
            <a:pPr marL="285750" lvl="1" indent="-285750" defTabSz="914377">
              <a:lnSpc>
                <a:spcPct val="150000"/>
              </a:lnSpc>
              <a:spcBef>
                <a:spcPts val="0"/>
              </a:spcBef>
              <a:buSzTx/>
              <a:defRPr/>
            </a:pPr>
            <a:r>
              <a:rPr lang="en-US" sz="1800">
                <a:solidFill>
                  <a:srgbClr val="1A1A1A"/>
                </a:solidFill>
                <a:latin typeface="Segoe UI"/>
              </a:rPr>
              <a:t>Performance and fault testing process in place and operational</a:t>
            </a:r>
          </a:p>
          <a:p>
            <a:pPr marL="0" indent="0" defTabSz="914377">
              <a:spcBef>
                <a:spcPts val="0"/>
              </a:spcBef>
              <a:buSzTx/>
              <a:buFontTx/>
              <a:buNone/>
              <a:defRPr/>
            </a:pPr>
            <a:endParaRPr lang="en-US" sz="1600" spc="0">
              <a:solidFill>
                <a:prstClr val="black">
                  <a:lumMod val="75000"/>
                  <a:lumOff val="25000"/>
                </a:prstClr>
              </a:solidFill>
              <a:latin typeface="Segoe UI"/>
            </a:endParaRPr>
          </a:p>
          <a:p>
            <a:pPr marL="0" indent="0" defTabSz="914377">
              <a:spcBef>
                <a:spcPts val="0"/>
              </a:spcBef>
              <a:buSzTx/>
              <a:buFontTx/>
              <a:buNone/>
              <a:defRPr/>
            </a:pPr>
            <a:endParaRPr lang="en-US" sz="1765" spc="0">
              <a:solidFill>
                <a:srgbClr val="4472C4">
                  <a:lumMod val="75000"/>
                </a:srgbClr>
              </a:solidFill>
              <a:latin typeface="Calibri" panose="020F0502020204030204"/>
            </a:endParaRPr>
          </a:p>
          <a:p>
            <a:endParaRPr lang="en-US"/>
          </a:p>
          <a:p>
            <a:endParaRPr lang="en-US"/>
          </a:p>
        </p:txBody>
      </p:sp>
      <p:sp>
        <p:nvSpPr>
          <p:cNvPr id="8" name="TextBox 1">
            <a:extLst>
              <a:ext uri="{FF2B5EF4-FFF2-40B4-BE49-F238E27FC236}">
                <a16:creationId xmlns:a16="http://schemas.microsoft.com/office/drawing/2014/main" id="{CD44A23F-5A5C-A85C-9A62-67412A522DC3}"/>
              </a:ext>
            </a:extLst>
          </p:cNvPr>
          <p:cNvSpPr txBox="1"/>
          <p:nvPr/>
        </p:nvSpPr>
        <p:spPr>
          <a:xfrm>
            <a:off x="2633470" y="-11428"/>
            <a:ext cx="615431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pic>
        <p:nvPicPr>
          <p:cNvPr id="30" name="Graphic 29">
            <a:extLst>
              <a:ext uri="{FF2B5EF4-FFF2-40B4-BE49-F238E27FC236}">
                <a16:creationId xmlns:a16="http://schemas.microsoft.com/office/drawing/2014/main" id="{515E17DC-9A4E-486E-F1C4-44DFC71DC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4658" y="617770"/>
            <a:ext cx="527806" cy="527806"/>
          </a:xfrm>
          <a:prstGeom prst="rect">
            <a:avLst/>
          </a:prstGeom>
        </p:spPr>
      </p:pic>
    </p:spTree>
    <p:extLst>
      <p:ext uri="{BB962C8B-B14F-4D97-AF65-F5344CB8AC3E}">
        <p14:creationId xmlns:p14="http://schemas.microsoft.com/office/powerpoint/2010/main" val="32474650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FE4B1C3A-52E3-AA75-6A86-06470C037441}"/>
              </a:ext>
            </a:extLst>
          </p:cNvPr>
          <p:cNvPicPr>
            <a:picLocks/>
          </p:cNvPicPr>
          <p:nvPr/>
        </p:nvPicPr>
        <p:blipFill rotWithShape="1">
          <a:blip r:embed="rId3">
            <a:alphaModFix amt="45000"/>
          </a:blip>
          <a:srcRect l="5556" t="22912" r="5556"/>
          <a:stretch/>
        </p:blipFill>
        <p:spPr>
          <a:xfrm>
            <a:off x="0" y="1571348"/>
            <a:ext cx="12192001" cy="5286652"/>
          </a:xfrm>
          <a:prstGeom prst="rect">
            <a:avLst/>
          </a:prstGeom>
        </p:spPr>
      </p:pic>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t>Baseline Resiliency Metrics &amp; Insights Dashboard</a:t>
            </a:r>
          </a:p>
        </p:txBody>
      </p:sp>
      <p:sp>
        <p:nvSpPr>
          <p:cNvPr id="24" name="Freeform: Shape 23">
            <a:extLst>
              <a:ext uri="{FF2B5EF4-FFF2-40B4-BE49-F238E27FC236}">
                <a16:creationId xmlns:a16="http://schemas.microsoft.com/office/drawing/2014/main" id="{7350B0B9-7822-77B7-C18F-A07BE257AA90}"/>
              </a:ext>
              <a:ext uri="{C183D7F6-B498-43B3-948B-1728B52AA6E4}">
                <adec:decorative xmlns:adec="http://schemas.microsoft.com/office/drawing/2017/decorative" val="1"/>
              </a:ext>
            </a:extLst>
          </p:cNvPr>
          <p:cNvSpPr>
            <a:spLocks/>
          </p:cNvSpPr>
          <p:nvPr/>
        </p:nvSpPr>
        <p:spPr bwMode="auto">
          <a:xfrm>
            <a:off x="0" y="4512516"/>
            <a:ext cx="12192000" cy="1697376"/>
          </a:xfrm>
          <a:custGeom>
            <a:avLst/>
            <a:gdLst>
              <a:gd name="connsiteX0" fmla="*/ 776335 w 12192000"/>
              <a:gd name="connsiteY0" fmla="*/ 0 h 1697376"/>
              <a:gd name="connsiteX1" fmla="*/ 5812946 w 12192000"/>
              <a:gd name="connsiteY1" fmla="*/ 0 h 1697376"/>
              <a:gd name="connsiteX2" fmla="*/ 5994370 w 12192000"/>
              <a:gd name="connsiteY2" fmla="*/ 120255 h 1697376"/>
              <a:gd name="connsiteX3" fmla="*/ 6009841 w 12192000"/>
              <a:gd name="connsiteY3" fmla="*/ 196892 h 1697376"/>
              <a:gd name="connsiteX4" fmla="*/ 6009841 w 12192000"/>
              <a:gd name="connsiteY4" fmla="*/ 466937 h 1697376"/>
              <a:gd name="connsiteX5" fmla="*/ 6097688 w 12192000"/>
              <a:gd name="connsiteY5" fmla="*/ 554784 h 1697376"/>
              <a:gd name="connsiteX6" fmla="*/ 6097687 w 12192000"/>
              <a:gd name="connsiteY6" fmla="*/ 554785 h 1697376"/>
              <a:gd name="connsiteX7" fmla="*/ 6185534 w 12192000"/>
              <a:gd name="connsiteY7" fmla="*/ 466938 h 1697376"/>
              <a:gd name="connsiteX8" fmla="*/ 6185535 w 12192000"/>
              <a:gd name="connsiteY8" fmla="*/ 180171 h 1697376"/>
              <a:gd name="connsiteX9" fmla="*/ 6197631 w 12192000"/>
              <a:gd name="connsiteY9" fmla="*/ 120255 h 1697376"/>
              <a:gd name="connsiteX10" fmla="*/ 6379054 w 12192000"/>
              <a:gd name="connsiteY10" fmla="*/ 0 h 1697376"/>
              <a:gd name="connsiteX11" fmla="*/ 11415666 w 12192000"/>
              <a:gd name="connsiteY11" fmla="*/ 0 h 1697376"/>
              <a:gd name="connsiteX12" fmla="*/ 11612562 w 12192000"/>
              <a:gd name="connsiteY12" fmla="*/ 196896 h 1697376"/>
              <a:gd name="connsiteX13" fmla="*/ 11612562 w 12192000"/>
              <a:gd name="connsiteY13" fmla="*/ 303324 h 1697376"/>
              <a:gd name="connsiteX14" fmla="*/ 11615938 w 12192000"/>
              <a:gd name="connsiteY14" fmla="*/ 303324 h 1697376"/>
              <a:gd name="connsiteX15" fmla="*/ 11615938 w 12192000"/>
              <a:gd name="connsiteY15" fmla="*/ 388660 h 1697376"/>
              <a:gd name="connsiteX16" fmla="*/ 11780538 w 12192000"/>
              <a:gd name="connsiteY16" fmla="*/ 553260 h 1697376"/>
              <a:gd name="connsiteX17" fmla="*/ 12192000 w 12192000"/>
              <a:gd name="connsiteY17" fmla="*/ 553260 h 1697376"/>
              <a:gd name="connsiteX18" fmla="*/ 12192000 w 12192000"/>
              <a:gd name="connsiteY18" fmla="*/ 1144116 h 1697376"/>
              <a:gd name="connsiteX19" fmla="*/ 11780538 w 12192000"/>
              <a:gd name="connsiteY19" fmla="*/ 1144116 h 1697376"/>
              <a:gd name="connsiteX20" fmla="*/ 11615938 w 12192000"/>
              <a:gd name="connsiteY20" fmla="*/ 1308716 h 1697376"/>
              <a:gd name="connsiteX21" fmla="*/ 11615938 w 12192000"/>
              <a:gd name="connsiteY21" fmla="*/ 1348862 h 1697376"/>
              <a:gd name="connsiteX22" fmla="*/ 11612562 w 12192000"/>
              <a:gd name="connsiteY22" fmla="*/ 1348862 h 1697376"/>
              <a:gd name="connsiteX23" fmla="*/ 11612562 w 12192000"/>
              <a:gd name="connsiteY23" fmla="*/ 1500480 h 1697376"/>
              <a:gd name="connsiteX24" fmla="*/ 11415666 w 12192000"/>
              <a:gd name="connsiteY24" fmla="*/ 1697376 h 1697376"/>
              <a:gd name="connsiteX25" fmla="*/ 6379054 w 12192000"/>
              <a:gd name="connsiteY25" fmla="*/ 1697376 h 1697376"/>
              <a:gd name="connsiteX26" fmla="*/ 6197631 w 12192000"/>
              <a:gd name="connsiteY26" fmla="*/ 1577121 h 1697376"/>
              <a:gd name="connsiteX27" fmla="*/ 6185534 w 12192000"/>
              <a:gd name="connsiteY27" fmla="*/ 1517203 h 1697376"/>
              <a:gd name="connsiteX28" fmla="*/ 6185535 w 12192000"/>
              <a:gd name="connsiteY28" fmla="*/ 1230439 h 1697376"/>
              <a:gd name="connsiteX29" fmla="*/ 6097688 w 12192000"/>
              <a:gd name="connsiteY29" fmla="*/ 1142592 h 1697376"/>
              <a:gd name="connsiteX30" fmla="*/ 6009841 w 12192000"/>
              <a:gd name="connsiteY30" fmla="*/ 1230439 h 1697376"/>
              <a:gd name="connsiteX31" fmla="*/ 6009841 w 12192000"/>
              <a:gd name="connsiteY31" fmla="*/ 1500485 h 1697376"/>
              <a:gd name="connsiteX32" fmla="*/ 5994370 w 12192000"/>
              <a:gd name="connsiteY32" fmla="*/ 1577121 h 1697376"/>
              <a:gd name="connsiteX33" fmla="*/ 5812946 w 12192000"/>
              <a:gd name="connsiteY33" fmla="*/ 1697376 h 1697376"/>
              <a:gd name="connsiteX34" fmla="*/ 776335 w 12192000"/>
              <a:gd name="connsiteY34" fmla="*/ 1697376 h 1697376"/>
              <a:gd name="connsiteX35" fmla="*/ 579439 w 12192000"/>
              <a:gd name="connsiteY35" fmla="*/ 1500480 h 1697376"/>
              <a:gd name="connsiteX36" fmla="*/ 579439 w 12192000"/>
              <a:gd name="connsiteY36" fmla="*/ 1348862 h 1697376"/>
              <a:gd name="connsiteX37" fmla="*/ 579438 w 12192000"/>
              <a:gd name="connsiteY37" fmla="*/ 1348862 h 1697376"/>
              <a:gd name="connsiteX38" fmla="*/ 579438 w 12192000"/>
              <a:gd name="connsiteY38" fmla="*/ 1308716 h 1697376"/>
              <a:gd name="connsiteX39" fmla="*/ 414838 w 12192000"/>
              <a:gd name="connsiteY39" fmla="*/ 1144116 h 1697376"/>
              <a:gd name="connsiteX40" fmla="*/ 0 w 12192000"/>
              <a:gd name="connsiteY40" fmla="*/ 1144116 h 1697376"/>
              <a:gd name="connsiteX41" fmla="*/ 0 w 12192000"/>
              <a:gd name="connsiteY41" fmla="*/ 553260 h 1697376"/>
              <a:gd name="connsiteX42" fmla="*/ 414838 w 12192000"/>
              <a:gd name="connsiteY42" fmla="*/ 553260 h 1697376"/>
              <a:gd name="connsiteX43" fmla="*/ 579438 w 12192000"/>
              <a:gd name="connsiteY43" fmla="*/ 388660 h 1697376"/>
              <a:gd name="connsiteX44" fmla="*/ 579438 w 12192000"/>
              <a:gd name="connsiteY44" fmla="*/ 303324 h 1697376"/>
              <a:gd name="connsiteX45" fmla="*/ 579439 w 12192000"/>
              <a:gd name="connsiteY45" fmla="*/ 303324 h 1697376"/>
              <a:gd name="connsiteX46" fmla="*/ 579439 w 12192000"/>
              <a:gd name="connsiteY46" fmla="*/ 196896 h 1697376"/>
              <a:gd name="connsiteX47" fmla="*/ 776335 w 12192000"/>
              <a:gd name="connsiteY47" fmla="*/ 0 h 16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1697376">
                <a:moveTo>
                  <a:pt x="776335" y="0"/>
                </a:moveTo>
                <a:lnTo>
                  <a:pt x="5812946" y="0"/>
                </a:lnTo>
                <a:cubicBezTo>
                  <a:pt x="5894505" y="0"/>
                  <a:pt x="5964480" y="49586"/>
                  <a:pt x="5994370" y="120255"/>
                </a:cubicBezTo>
                <a:lnTo>
                  <a:pt x="6009841" y="196892"/>
                </a:lnTo>
                <a:lnTo>
                  <a:pt x="6009841" y="466937"/>
                </a:lnTo>
                <a:cubicBezTo>
                  <a:pt x="6009841" y="515454"/>
                  <a:pt x="6049171" y="554784"/>
                  <a:pt x="6097688" y="554784"/>
                </a:cubicBezTo>
                <a:lnTo>
                  <a:pt x="6097687" y="554785"/>
                </a:lnTo>
                <a:cubicBezTo>
                  <a:pt x="6146204" y="554785"/>
                  <a:pt x="6185534" y="515455"/>
                  <a:pt x="6185534" y="466938"/>
                </a:cubicBezTo>
                <a:lnTo>
                  <a:pt x="6185535" y="180171"/>
                </a:lnTo>
                <a:lnTo>
                  <a:pt x="6197631" y="120255"/>
                </a:lnTo>
                <a:cubicBezTo>
                  <a:pt x="6227522" y="49586"/>
                  <a:pt x="6297497" y="0"/>
                  <a:pt x="6379054" y="0"/>
                </a:cubicBezTo>
                <a:lnTo>
                  <a:pt x="11415666" y="0"/>
                </a:lnTo>
                <a:cubicBezTo>
                  <a:pt x="11524409" y="0"/>
                  <a:pt x="11612562" y="88153"/>
                  <a:pt x="11612562" y="196896"/>
                </a:cubicBezTo>
                <a:lnTo>
                  <a:pt x="11612562" y="303324"/>
                </a:lnTo>
                <a:lnTo>
                  <a:pt x="11615938" y="303324"/>
                </a:lnTo>
                <a:lnTo>
                  <a:pt x="11615938" y="388660"/>
                </a:lnTo>
                <a:cubicBezTo>
                  <a:pt x="11615938" y="479566"/>
                  <a:pt x="11689632" y="553260"/>
                  <a:pt x="11780538" y="553260"/>
                </a:cubicBezTo>
                <a:lnTo>
                  <a:pt x="12192000" y="553260"/>
                </a:lnTo>
                <a:lnTo>
                  <a:pt x="12192000" y="1144116"/>
                </a:lnTo>
                <a:lnTo>
                  <a:pt x="11780538" y="1144116"/>
                </a:lnTo>
                <a:cubicBezTo>
                  <a:pt x="11689632" y="1144116"/>
                  <a:pt x="11615938" y="1217810"/>
                  <a:pt x="11615938" y="1308716"/>
                </a:cubicBezTo>
                <a:lnTo>
                  <a:pt x="11615938" y="1348862"/>
                </a:lnTo>
                <a:lnTo>
                  <a:pt x="11612562" y="1348862"/>
                </a:lnTo>
                <a:lnTo>
                  <a:pt x="11612562" y="1500480"/>
                </a:lnTo>
                <a:cubicBezTo>
                  <a:pt x="11612562" y="1609223"/>
                  <a:pt x="11524409" y="1697376"/>
                  <a:pt x="11415666" y="1697376"/>
                </a:cubicBezTo>
                <a:lnTo>
                  <a:pt x="6379054" y="1697376"/>
                </a:lnTo>
                <a:cubicBezTo>
                  <a:pt x="6297497" y="1697376"/>
                  <a:pt x="6227522" y="1647790"/>
                  <a:pt x="6197631" y="1577121"/>
                </a:cubicBezTo>
                <a:lnTo>
                  <a:pt x="6185534" y="1517203"/>
                </a:lnTo>
                <a:lnTo>
                  <a:pt x="6185535" y="1230439"/>
                </a:lnTo>
                <a:cubicBezTo>
                  <a:pt x="6185535" y="1181922"/>
                  <a:pt x="6146205" y="1142592"/>
                  <a:pt x="6097688" y="1142592"/>
                </a:cubicBezTo>
                <a:cubicBezTo>
                  <a:pt x="6049171" y="1142592"/>
                  <a:pt x="6009841" y="1181922"/>
                  <a:pt x="6009841" y="1230439"/>
                </a:cubicBezTo>
                <a:lnTo>
                  <a:pt x="6009841" y="1500485"/>
                </a:lnTo>
                <a:lnTo>
                  <a:pt x="5994370" y="1577121"/>
                </a:lnTo>
                <a:cubicBezTo>
                  <a:pt x="5964480" y="1647790"/>
                  <a:pt x="5894505" y="1697376"/>
                  <a:pt x="5812946" y="1697376"/>
                </a:cubicBezTo>
                <a:lnTo>
                  <a:pt x="776335" y="1697376"/>
                </a:lnTo>
                <a:cubicBezTo>
                  <a:pt x="667591" y="1697376"/>
                  <a:pt x="579439" y="1609223"/>
                  <a:pt x="579439" y="1500480"/>
                </a:cubicBezTo>
                <a:lnTo>
                  <a:pt x="579439" y="1348862"/>
                </a:lnTo>
                <a:lnTo>
                  <a:pt x="579438" y="1348862"/>
                </a:lnTo>
                <a:lnTo>
                  <a:pt x="579438" y="1308716"/>
                </a:lnTo>
                <a:cubicBezTo>
                  <a:pt x="579438" y="1217810"/>
                  <a:pt x="505744" y="1144116"/>
                  <a:pt x="414838" y="1144116"/>
                </a:cubicBezTo>
                <a:lnTo>
                  <a:pt x="0" y="1144116"/>
                </a:lnTo>
                <a:lnTo>
                  <a:pt x="0" y="553260"/>
                </a:lnTo>
                <a:lnTo>
                  <a:pt x="414838" y="553260"/>
                </a:lnTo>
                <a:cubicBezTo>
                  <a:pt x="505744" y="553260"/>
                  <a:pt x="579438" y="479566"/>
                  <a:pt x="579438" y="388660"/>
                </a:cubicBezTo>
                <a:lnTo>
                  <a:pt x="579438" y="303324"/>
                </a:lnTo>
                <a:lnTo>
                  <a:pt x="579439" y="303324"/>
                </a:lnTo>
                <a:lnTo>
                  <a:pt x="579439" y="196896"/>
                </a:lnTo>
                <a:cubicBezTo>
                  <a:pt x="579439" y="88153"/>
                  <a:pt x="667591" y="0"/>
                  <a:pt x="776335" y="0"/>
                </a:cubicBezTo>
                <a:close/>
              </a:path>
            </a:pathLst>
          </a:custGeom>
          <a:solidFill>
            <a:schemeClr val="bg1"/>
          </a:solidFill>
          <a:ln w="3175">
            <a:noFill/>
          </a:ln>
          <a:effectLst>
            <a:outerShdw blurRad="558800" dist="355600" sx="96000" sy="96000" algn="ctr" rotWithShape="0">
              <a:prstClr val="black">
                <a:alpha val="6000"/>
              </a:prstClr>
            </a:outerShdw>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i="0" u="none" strike="noStrike" kern="1200" normalizeH="0" baseline="0" noProof="0" err="1">
              <a:solidFill>
                <a:srgbClr val="1A1A1A"/>
              </a:solidFill>
              <a:uLnTx/>
              <a:uFillTx/>
              <a:latin typeface="Segoe UI"/>
              <a:ea typeface="+mn-ea"/>
              <a:cs typeface="+mn-cs"/>
            </a:endParaRPr>
          </a:p>
        </p:txBody>
      </p:sp>
      <p:sp>
        <p:nvSpPr>
          <p:cNvPr id="25" name="Rectangle: Rounded Corners 24">
            <a:extLst>
              <a:ext uri="{FF2B5EF4-FFF2-40B4-BE49-F238E27FC236}">
                <a16:creationId xmlns:a16="http://schemas.microsoft.com/office/drawing/2014/main" id="{3A2EB250-40BC-A361-C992-3AC7D91F9D3E}"/>
              </a:ext>
              <a:ext uri="{C183D7F6-B498-43B3-948B-1728B52AA6E4}">
                <adec:decorative xmlns:adec="http://schemas.microsoft.com/office/drawing/2017/decorative" val="1"/>
              </a:ext>
            </a:extLst>
          </p:cNvPr>
          <p:cNvSpPr>
            <a:spLocks/>
          </p:cNvSpPr>
          <p:nvPr/>
        </p:nvSpPr>
        <p:spPr bwMode="auto">
          <a:xfrm>
            <a:off x="1252329" y="4457657"/>
            <a:ext cx="2335037" cy="567551"/>
          </a:xfrm>
          <a:prstGeom prst="roundRect">
            <a:avLst>
              <a:gd name="adj" fmla="val 11600"/>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a:t>
            </a:r>
          </a:p>
        </p:txBody>
      </p:sp>
      <p:sp>
        <p:nvSpPr>
          <p:cNvPr id="27" name="Rectangle: Rounded Corners 26">
            <a:extLst>
              <a:ext uri="{FF2B5EF4-FFF2-40B4-BE49-F238E27FC236}">
                <a16:creationId xmlns:a16="http://schemas.microsoft.com/office/drawing/2014/main" id="{5DB5C40D-7B98-1DF4-AA99-CED14BA15F84}"/>
              </a:ext>
              <a:ext uri="{C183D7F6-B498-43B3-948B-1728B52AA6E4}">
                <adec:decorative xmlns:adec="http://schemas.microsoft.com/office/drawing/2017/decorative" val="1"/>
              </a:ext>
            </a:extLst>
          </p:cNvPr>
          <p:cNvSpPr>
            <a:spLocks/>
          </p:cNvSpPr>
          <p:nvPr/>
        </p:nvSpPr>
        <p:spPr bwMode="auto">
          <a:xfrm>
            <a:off x="579438" y="1245869"/>
            <a:ext cx="11033124" cy="3100885"/>
          </a:xfrm>
          <a:prstGeom prst="roundRect">
            <a:avLst>
              <a:gd name="adj" fmla="val 7875"/>
            </a:avLst>
          </a:prstGeom>
          <a:solidFill>
            <a:schemeClr val="bg1"/>
          </a:solidFill>
          <a:ln w="3175">
            <a:noFill/>
          </a:ln>
          <a:effectLst>
            <a:outerShdw blurRad="558800" dist="355600" sx="96000" sy="96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normalizeH="0" baseline="0" noProof="0" err="1">
              <a:solidFill>
                <a:srgbClr val="0178D4"/>
              </a:solidFill>
              <a:uLnTx/>
              <a:uFillTx/>
              <a:latin typeface="Segoe UI Semibold"/>
              <a:ea typeface="+mn-ea"/>
              <a:cs typeface="+mn-cs"/>
            </a:endParaRPr>
          </a:p>
        </p:txBody>
      </p:sp>
      <p:sp>
        <p:nvSpPr>
          <p:cNvPr id="28" name="Rectangle: Rounded Corners 27">
            <a:extLst>
              <a:ext uri="{FF2B5EF4-FFF2-40B4-BE49-F238E27FC236}">
                <a16:creationId xmlns:a16="http://schemas.microsoft.com/office/drawing/2014/main" id="{249D459C-0971-BD53-0ADA-D69E52F70FC9}"/>
              </a:ext>
            </a:extLst>
          </p:cNvPr>
          <p:cNvSpPr/>
          <p:nvPr/>
        </p:nvSpPr>
        <p:spPr bwMode="auto">
          <a:xfrm>
            <a:off x="4387745" y="2014336"/>
            <a:ext cx="3416511" cy="2144782"/>
          </a:xfrm>
          <a:prstGeom prst="roundRect">
            <a:avLst>
              <a:gd name="adj" fmla="val 6200"/>
            </a:avLst>
          </a:prstGeom>
          <a:solidFill>
            <a:schemeClr val="bg1">
              <a:lumMod val="95000"/>
            </a:schemeClr>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600" i="0" u="none" strike="noStrike" kern="1200" normalizeH="0" baseline="0" noProof="0" err="1">
              <a:solidFill>
                <a:srgbClr val="FFFFFF"/>
              </a:solidFill>
              <a:uLnTx/>
              <a:uFillTx/>
              <a:latin typeface="Segoe UI Semibold"/>
              <a:ea typeface="+mn-ea"/>
              <a:cs typeface="+mn-cs"/>
            </a:endParaRPr>
          </a:p>
        </p:txBody>
      </p:sp>
      <p:sp>
        <p:nvSpPr>
          <p:cNvPr id="29" name="Rectangle: Rounded Corners 28">
            <a:extLst>
              <a:ext uri="{FF2B5EF4-FFF2-40B4-BE49-F238E27FC236}">
                <a16:creationId xmlns:a16="http://schemas.microsoft.com/office/drawing/2014/main" id="{B1194A51-BD96-2E7B-D1CB-8056BD7FCE0B}"/>
              </a:ext>
            </a:extLst>
          </p:cNvPr>
          <p:cNvSpPr/>
          <p:nvPr/>
        </p:nvSpPr>
        <p:spPr bwMode="auto">
          <a:xfrm>
            <a:off x="8008280" y="2014336"/>
            <a:ext cx="3416511" cy="2144782"/>
          </a:xfrm>
          <a:prstGeom prst="roundRect">
            <a:avLst>
              <a:gd name="adj" fmla="val 6200"/>
            </a:avLst>
          </a:prstGeom>
          <a:solidFill>
            <a:schemeClr val="bg1">
              <a:lumMod val="95000"/>
            </a:schemeClr>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600" i="0" u="none" strike="noStrike" kern="1200" normalizeH="0" baseline="0" noProof="0" err="1">
              <a:solidFill>
                <a:srgbClr val="FFFFFF"/>
              </a:solidFill>
              <a:uLnTx/>
              <a:uFillTx/>
              <a:latin typeface="Segoe UI Semibold"/>
              <a:ea typeface="+mn-ea"/>
              <a:cs typeface="+mn-cs"/>
            </a:endParaRPr>
          </a:p>
        </p:txBody>
      </p:sp>
      <p:sp>
        <p:nvSpPr>
          <p:cNvPr id="30" name="Rectangle: Rounded Corners 29">
            <a:extLst>
              <a:ext uri="{FF2B5EF4-FFF2-40B4-BE49-F238E27FC236}">
                <a16:creationId xmlns:a16="http://schemas.microsoft.com/office/drawing/2014/main" id="{4324720F-D3BB-7E91-C4DC-1D67E44BC7E0}"/>
              </a:ext>
            </a:extLst>
          </p:cNvPr>
          <p:cNvSpPr>
            <a:spLocks/>
          </p:cNvSpPr>
          <p:nvPr/>
        </p:nvSpPr>
        <p:spPr bwMode="auto">
          <a:xfrm>
            <a:off x="767209" y="2014336"/>
            <a:ext cx="3416511" cy="2144782"/>
          </a:xfrm>
          <a:prstGeom prst="roundRect">
            <a:avLst>
              <a:gd name="adj" fmla="val 6225"/>
            </a:avLst>
          </a:prstGeom>
          <a:solidFill>
            <a:schemeClr val="bg1">
              <a:lumMod val="95000"/>
            </a:schemeClr>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600" i="0" u="none" strike="noStrike" kern="1200" normalizeH="0" baseline="0" noProof="0" err="1">
              <a:solidFill>
                <a:srgbClr val="FFFFFF"/>
              </a:solidFill>
              <a:uLnTx/>
              <a:uFillTx/>
              <a:latin typeface="Segoe UI Semibold"/>
              <a:ea typeface="+mn-ea"/>
              <a:cs typeface="+mn-cs"/>
            </a:endParaRPr>
          </a:p>
        </p:txBody>
      </p:sp>
      <p:sp>
        <p:nvSpPr>
          <p:cNvPr id="31" name="Freeform: Shape 30">
            <a:extLst>
              <a:ext uri="{FF2B5EF4-FFF2-40B4-BE49-F238E27FC236}">
                <a16:creationId xmlns:a16="http://schemas.microsoft.com/office/drawing/2014/main" id="{6C78A874-E066-5F7D-3D9E-7E7711FFDF26}"/>
              </a:ext>
            </a:extLst>
          </p:cNvPr>
          <p:cNvSpPr>
            <a:spLocks/>
          </p:cNvSpPr>
          <p:nvPr/>
        </p:nvSpPr>
        <p:spPr bwMode="auto">
          <a:xfrm>
            <a:off x="1947488" y="2014336"/>
            <a:ext cx="1044508" cy="815635"/>
          </a:xfrm>
          <a:custGeom>
            <a:avLst/>
            <a:gdLst>
              <a:gd name="connsiteX0" fmla="*/ 0 w 1044508"/>
              <a:gd name="connsiteY0" fmla="*/ 0 h 815635"/>
              <a:gd name="connsiteX1" fmla="*/ 195228 w 1044508"/>
              <a:gd name="connsiteY1" fmla="*/ 0 h 815635"/>
              <a:gd name="connsiteX2" fmla="*/ 849280 w 1044508"/>
              <a:gd name="connsiteY2" fmla="*/ 0 h 815635"/>
              <a:gd name="connsiteX3" fmla="*/ 1044508 w 1044508"/>
              <a:gd name="connsiteY3" fmla="*/ 0 h 815635"/>
              <a:gd name="connsiteX4" fmla="*/ 861785 w 1044508"/>
              <a:gd name="connsiteY4" fmla="*/ 121115 h 815635"/>
              <a:gd name="connsiteX5" fmla="*/ 849280 w 1044508"/>
              <a:gd name="connsiteY5" fmla="*/ 183056 h 815635"/>
              <a:gd name="connsiteX6" fmla="*/ 849280 w 1044508"/>
              <a:gd name="connsiteY6" fmla="*/ 488609 h 815635"/>
              <a:gd name="connsiteX7" fmla="*/ 522254 w 1044508"/>
              <a:gd name="connsiteY7" fmla="*/ 815635 h 815635"/>
              <a:gd name="connsiteX8" fmla="*/ 195228 w 1044508"/>
              <a:gd name="connsiteY8" fmla="*/ 488609 h 815635"/>
              <a:gd name="connsiteX9" fmla="*/ 195228 w 1044508"/>
              <a:gd name="connsiteY9" fmla="*/ 183056 h 815635"/>
              <a:gd name="connsiteX10" fmla="*/ 182723 w 1044508"/>
              <a:gd name="connsiteY10" fmla="*/ 121115 h 815635"/>
              <a:gd name="connsiteX11" fmla="*/ 0 w 1044508"/>
              <a:gd name="connsiteY11" fmla="*/ 0 h 81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4508" h="815635">
                <a:moveTo>
                  <a:pt x="0" y="0"/>
                </a:moveTo>
                <a:lnTo>
                  <a:pt x="195228" y="0"/>
                </a:lnTo>
                <a:lnTo>
                  <a:pt x="849280" y="0"/>
                </a:lnTo>
                <a:lnTo>
                  <a:pt x="1044508" y="0"/>
                </a:lnTo>
                <a:cubicBezTo>
                  <a:pt x="962367" y="0"/>
                  <a:pt x="891890" y="49941"/>
                  <a:pt x="861785" y="121115"/>
                </a:cubicBezTo>
                <a:lnTo>
                  <a:pt x="849280" y="183056"/>
                </a:lnTo>
                <a:lnTo>
                  <a:pt x="849280" y="488609"/>
                </a:lnTo>
                <a:cubicBezTo>
                  <a:pt x="849280" y="669220"/>
                  <a:pt x="702865" y="815635"/>
                  <a:pt x="522254" y="815635"/>
                </a:cubicBezTo>
                <a:cubicBezTo>
                  <a:pt x="341643" y="815635"/>
                  <a:pt x="195228" y="669220"/>
                  <a:pt x="195228" y="488609"/>
                </a:cubicBezTo>
                <a:lnTo>
                  <a:pt x="195228" y="183056"/>
                </a:lnTo>
                <a:lnTo>
                  <a:pt x="182723" y="121115"/>
                </a:lnTo>
                <a:cubicBezTo>
                  <a:pt x="152618" y="49941"/>
                  <a:pt x="82141" y="0"/>
                  <a:pt x="0" y="0"/>
                </a:cubicBezTo>
                <a:close/>
              </a:path>
            </a:pathLst>
          </a:custGeom>
          <a:solidFill>
            <a:srgbClr val="F2F2F2"/>
          </a:solidFill>
          <a:ln w="9525" cap="flat" cmpd="sng" algn="ctr">
            <a:noFill/>
            <a:prstDash val="solid"/>
            <a:headEnd type="none" w="med" len="med"/>
            <a:tailEnd type="none" w="med" len="med"/>
          </a:ln>
          <a:effectLst>
            <a:outerShdw blurRad="50800" dist="38100" dir="2700000" algn="tl" rotWithShape="0">
              <a:srgbClr val="FFFFFF">
                <a:lumMod val="50000"/>
                <a:alpha val="25000"/>
              </a:srgb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normalizeH="0" baseline="0" noProof="0">
              <a:gradFill>
                <a:gsLst>
                  <a:gs pos="0">
                    <a:srgbClr val="FFFFFF"/>
                  </a:gs>
                  <a:gs pos="100000">
                    <a:srgbClr val="FFFFFF"/>
                  </a:gs>
                </a:gsLst>
                <a:lin ang="5400000" scaled="0"/>
              </a:gradFill>
              <a:uLnTx/>
              <a:uFillTx/>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E26E8FEF-6514-5260-0B06-B949280D2D11}"/>
              </a:ext>
            </a:extLst>
          </p:cNvPr>
          <p:cNvSpPr/>
          <p:nvPr/>
        </p:nvSpPr>
        <p:spPr bwMode="auto">
          <a:xfrm>
            <a:off x="9198417" y="2014336"/>
            <a:ext cx="1044508" cy="815635"/>
          </a:xfrm>
          <a:custGeom>
            <a:avLst/>
            <a:gdLst>
              <a:gd name="connsiteX0" fmla="*/ 0 w 1044508"/>
              <a:gd name="connsiteY0" fmla="*/ 0 h 815635"/>
              <a:gd name="connsiteX1" fmla="*/ 195228 w 1044508"/>
              <a:gd name="connsiteY1" fmla="*/ 0 h 815635"/>
              <a:gd name="connsiteX2" fmla="*/ 849280 w 1044508"/>
              <a:gd name="connsiteY2" fmla="*/ 0 h 815635"/>
              <a:gd name="connsiteX3" fmla="*/ 1044508 w 1044508"/>
              <a:gd name="connsiteY3" fmla="*/ 0 h 815635"/>
              <a:gd name="connsiteX4" fmla="*/ 861785 w 1044508"/>
              <a:gd name="connsiteY4" fmla="*/ 121115 h 815635"/>
              <a:gd name="connsiteX5" fmla="*/ 849280 w 1044508"/>
              <a:gd name="connsiteY5" fmla="*/ 183056 h 815635"/>
              <a:gd name="connsiteX6" fmla="*/ 849280 w 1044508"/>
              <a:gd name="connsiteY6" fmla="*/ 488609 h 815635"/>
              <a:gd name="connsiteX7" fmla="*/ 522254 w 1044508"/>
              <a:gd name="connsiteY7" fmla="*/ 815635 h 815635"/>
              <a:gd name="connsiteX8" fmla="*/ 195228 w 1044508"/>
              <a:gd name="connsiteY8" fmla="*/ 488609 h 815635"/>
              <a:gd name="connsiteX9" fmla="*/ 195228 w 1044508"/>
              <a:gd name="connsiteY9" fmla="*/ 183056 h 815635"/>
              <a:gd name="connsiteX10" fmla="*/ 182723 w 1044508"/>
              <a:gd name="connsiteY10" fmla="*/ 121115 h 815635"/>
              <a:gd name="connsiteX11" fmla="*/ 0 w 1044508"/>
              <a:gd name="connsiteY11" fmla="*/ 0 h 81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4508" h="815635">
                <a:moveTo>
                  <a:pt x="0" y="0"/>
                </a:moveTo>
                <a:lnTo>
                  <a:pt x="195228" y="0"/>
                </a:lnTo>
                <a:lnTo>
                  <a:pt x="849280" y="0"/>
                </a:lnTo>
                <a:lnTo>
                  <a:pt x="1044508" y="0"/>
                </a:lnTo>
                <a:cubicBezTo>
                  <a:pt x="962367" y="0"/>
                  <a:pt x="891890" y="49941"/>
                  <a:pt x="861785" y="121115"/>
                </a:cubicBezTo>
                <a:lnTo>
                  <a:pt x="849280" y="183056"/>
                </a:lnTo>
                <a:lnTo>
                  <a:pt x="849280" y="488609"/>
                </a:lnTo>
                <a:cubicBezTo>
                  <a:pt x="849280" y="669220"/>
                  <a:pt x="702865" y="815635"/>
                  <a:pt x="522254" y="815635"/>
                </a:cubicBezTo>
                <a:cubicBezTo>
                  <a:pt x="341643" y="815635"/>
                  <a:pt x="195228" y="669220"/>
                  <a:pt x="195228" y="488609"/>
                </a:cubicBezTo>
                <a:lnTo>
                  <a:pt x="195228" y="183056"/>
                </a:lnTo>
                <a:lnTo>
                  <a:pt x="182723" y="121115"/>
                </a:lnTo>
                <a:cubicBezTo>
                  <a:pt x="152618" y="49941"/>
                  <a:pt x="82141" y="0"/>
                  <a:pt x="0" y="0"/>
                </a:cubicBezTo>
                <a:close/>
              </a:path>
            </a:pathLst>
          </a:custGeom>
          <a:solidFill>
            <a:srgbClr val="F2F2F2"/>
          </a:solidFill>
          <a:ln w="9525" cap="flat" cmpd="sng" algn="ctr">
            <a:noFill/>
            <a:prstDash val="solid"/>
            <a:headEnd type="none" w="med" len="med"/>
            <a:tailEnd type="none" w="med" len="med"/>
          </a:ln>
          <a:effectLst>
            <a:outerShdw blurRad="50800" dist="38100" dir="2700000" algn="tl" rotWithShape="0">
              <a:srgbClr val="FFFFFF">
                <a:lumMod val="50000"/>
                <a:alpha val="25000"/>
              </a:srgb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normalizeH="0" baseline="0" noProof="0" err="1">
              <a:gradFill>
                <a:gsLst>
                  <a:gs pos="0">
                    <a:srgbClr val="FFFFFF"/>
                  </a:gs>
                  <a:gs pos="100000">
                    <a:srgbClr val="FFFFFF"/>
                  </a:gs>
                </a:gsLst>
                <a:lin ang="5400000" scaled="0"/>
              </a:gradFill>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3F525A5A-C47F-E511-1FF2-001DA779C8F1}"/>
              </a:ext>
            </a:extLst>
          </p:cNvPr>
          <p:cNvSpPr/>
          <p:nvPr/>
        </p:nvSpPr>
        <p:spPr bwMode="auto">
          <a:xfrm>
            <a:off x="5573745" y="2014336"/>
            <a:ext cx="1044508" cy="815635"/>
          </a:xfrm>
          <a:custGeom>
            <a:avLst/>
            <a:gdLst>
              <a:gd name="connsiteX0" fmla="*/ 0 w 1044508"/>
              <a:gd name="connsiteY0" fmla="*/ 0 h 815635"/>
              <a:gd name="connsiteX1" fmla="*/ 195228 w 1044508"/>
              <a:gd name="connsiteY1" fmla="*/ 0 h 815635"/>
              <a:gd name="connsiteX2" fmla="*/ 849280 w 1044508"/>
              <a:gd name="connsiteY2" fmla="*/ 0 h 815635"/>
              <a:gd name="connsiteX3" fmla="*/ 1044508 w 1044508"/>
              <a:gd name="connsiteY3" fmla="*/ 0 h 815635"/>
              <a:gd name="connsiteX4" fmla="*/ 861785 w 1044508"/>
              <a:gd name="connsiteY4" fmla="*/ 121115 h 815635"/>
              <a:gd name="connsiteX5" fmla="*/ 849280 w 1044508"/>
              <a:gd name="connsiteY5" fmla="*/ 183056 h 815635"/>
              <a:gd name="connsiteX6" fmla="*/ 849280 w 1044508"/>
              <a:gd name="connsiteY6" fmla="*/ 488609 h 815635"/>
              <a:gd name="connsiteX7" fmla="*/ 522254 w 1044508"/>
              <a:gd name="connsiteY7" fmla="*/ 815635 h 815635"/>
              <a:gd name="connsiteX8" fmla="*/ 195228 w 1044508"/>
              <a:gd name="connsiteY8" fmla="*/ 488609 h 815635"/>
              <a:gd name="connsiteX9" fmla="*/ 195228 w 1044508"/>
              <a:gd name="connsiteY9" fmla="*/ 183056 h 815635"/>
              <a:gd name="connsiteX10" fmla="*/ 182723 w 1044508"/>
              <a:gd name="connsiteY10" fmla="*/ 121115 h 815635"/>
              <a:gd name="connsiteX11" fmla="*/ 0 w 1044508"/>
              <a:gd name="connsiteY11" fmla="*/ 0 h 81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4508" h="815635">
                <a:moveTo>
                  <a:pt x="0" y="0"/>
                </a:moveTo>
                <a:lnTo>
                  <a:pt x="195228" y="0"/>
                </a:lnTo>
                <a:lnTo>
                  <a:pt x="849280" y="0"/>
                </a:lnTo>
                <a:lnTo>
                  <a:pt x="1044508" y="0"/>
                </a:lnTo>
                <a:cubicBezTo>
                  <a:pt x="962367" y="0"/>
                  <a:pt x="891891" y="49941"/>
                  <a:pt x="861785" y="121115"/>
                </a:cubicBezTo>
                <a:lnTo>
                  <a:pt x="849280" y="183056"/>
                </a:lnTo>
                <a:lnTo>
                  <a:pt x="849280" y="488609"/>
                </a:lnTo>
                <a:cubicBezTo>
                  <a:pt x="849280" y="669220"/>
                  <a:pt x="702865" y="815635"/>
                  <a:pt x="522254" y="815635"/>
                </a:cubicBezTo>
                <a:cubicBezTo>
                  <a:pt x="341643" y="815635"/>
                  <a:pt x="195228" y="669220"/>
                  <a:pt x="195228" y="488609"/>
                </a:cubicBezTo>
                <a:lnTo>
                  <a:pt x="195228" y="183056"/>
                </a:lnTo>
                <a:lnTo>
                  <a:pt x="182723" y="121115"/>
                </a:lnTo>
                <a:cubicBezTo>
                  <a:pt x="152617" y="49941"/>
                  <a:pt x="82141" y="0"/>
                  <a:pt x="0" y="0"/>
                </a:cubicBezTo>
                <a:close/>
              </a:path>
            </a:pathLst>
          </a:custGeom>
          <a:solidFill>
            <a:srgbClr val="F2F2F2"/>
          </a:solidFill>
          <a:ln w="9525" cap="flat" cmpd="sng" algn="ctr">
            <a:noFill/>
            <a:prstDash val="solid"/>
            <a:headEnd type="none" w="med" len="med"/>
            <a:tailEnd type="none" w="med" len="med"/>
          </a:ln>
          <a:effectLst>
            <a:outerShdw blurRad="50800" dist="38100" dir="2700000" algn="tl" rotWithShape="0">
              <a:srgbClr val="FFFFFF">
                <a:lumMod val="50000"/>
                <a:alpha val="25000"/>
              </a:srgb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normalizeH="0" baseline="0" noProof="0" err="1">
              <a:gradFill>
                <a:gsLst>
                  <a:gs pos="0">
                    <a:srgbClr val="FFFFFF"/>
                  </a:gs>
                  <a:gs pos="100000">
                    <a:srgbClr val="FFFFFF"/>
                  </a:gs>
                </a:gsLst>
                <a:lin ang="5400000" scaled="0"/>
              </a:gradFill>
              <a:uLnTx/>
              <a:uFillTx/>
              <a:latin typeface="Segoe UI"/>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4489C070-C40A-4562-9C82-C0D81E0F5FD2}"/>
              </a:ext>
            </a:extLst>
          </p:cNvPr>
          <p:cNvCxnSpPr>
            <a:cxnSpLocks/>
          </p:cNvCxnSpPr>
          <p:nvPr/>
        </p:nvCxnSpPr>
        <p:spPr>
          <a:xfrm>
            <a:off x="1953210" y="2014336"/>
            <a:ext cx="1044508" cy="0"/>
          </a:xfrm>
          <a:prstGeom prst="line">
            <a:avLst/>
          </a:prstGeom>
          <a:noFill/>
          <a:ln w="28575" cap="rnd" cmpd="sng" algn="ctr">
            <a:gradFill flip="none" rotWithShape="1">
              <a:gsLst>
                <a:gs pos="0">
                  <a:srgbClr val="0178D4"/>
                </a:gs>
                <a:gs pos="100000">
                  <a:srgbClr val="D83B02"/>
                </a:gs>
              </a:gsLst>
              <a:lin ang="0" scaled="1"/>
              <a:tileRect/>
            </a:gradFill>
            <a:prstDash val="solid"/>
            <a:headEnd type="none" w="med" len="med"/>
            <a:tailEnd type="none" w="med" len="med"/>
          </a:ln>
          <a:effectLst/>
        </p:spPr>
      </p:cxnSp>
      <p:cxnSp>
        <p:nvCxnSpPr>
          <p:cNvPr id="37" name="Straight Connector 36">
            <a:extLst>
              <a:ext uri="{FF2B5EF4-FFF2-40B4-BE49-F238E27FC236}">
                <a16:creationId xmlns:a16="http://schemas.microsoft.com/office/drawing/2014/main" id="{D7430901-4EF2-DED5-10F3-E27B45757E07}"/>
              </a:ext>
            </a:extLst>
          </p:cNvPr>
          <p:cNvCxnSpPr>
            <a:cxnSpLocks/>
          </p:cNvCxnSpPr>
          <p:nvPr/>
        </p:nvCxnSpPr>
        <p:spPr>
          <a:xfrm>
            <a:off x="5573746" y="2014336"/>
            <a:ext cx="1044508" cy="0"/>
          </a:xfrm>
          <a:prstGeom prst="line">
            <a:avLst/>
          </a:prstGeom>
          <a:noFill/>
          <a:ln w="28575" cap="rnd" cmpd="sng" algn="ctr">
            <a:gradFill flip="none" rotWithShape="1">
              <a:gsLst>
                <a:gs pos="0">
                  <a:srgbClr val="0178D4"/>
                </a:gs>
                <a:gs pos="100000">
                  <a:srgbClr val="D83B02"/>
                </a:gs>
              </a:gsLst>
              <a:lin ang="0" scaled="1"/>
              <a:tileRect/>
            </a:gradFill>
            <a:prstDash val="solid"/>
            <a:headEnd type="none" w="med" len="med"/>
            <a:tailEnd type="none" w="med" len="med"/>
          </a:ln>
          <a:effectLst/>
        </p:spPr>
      </p:cxnSp>
      <p:cxnSp>
        <p:nvCxnSpPr>
          <p:cNvPr id="38" name="Straight Connector 37">
            <a:extLst>
              <a:ext uri="{FF2B5EF4-FFF2-40B4-BE49-F238E27FC236}">
                <a16:creationId xmlns:a16="http://schemas.microsoft.com/office/drawing/2014/main" id="{52D16C8F-D094-06CA-5333-36E80B320EBB}"/>
              </a:ext>
            </a:extLst>
          </p:cNvPr>
          <p:cNvCxnSpPr>
            <a:cxnSpLocks/>
          </p:cNvCxnSpPr>
          <p:nvPr/>
        </p:nvCxnSpPr>
        <p:spPr>
          <a:xfrm>
            <a:off x="9194281" y="2014336"/>
            <a:ext cx="1044508" cy="0"/>
          </a:xfrm>
          <a:prstGeom prst="line">
            <a:avLst/>
          </a:prstGeom>
          <a:noFill/>
          <a:ln w="28575" cap="rnd" cmpd="sng" algn="ctr">
            <a:gradFill flip="none" rotWithShape="1">
              <a:gsLst>
                <a:gs pos="0">
                  <a:srgbClr val="0178D4"/>
                </a:gs>
                <a:gs pos="100000">
                  <a:srgbClr val="D83B02"/>
                </a:gs>
              </a:gsLst>
              <a:lin ang="0" scaled="1"/>
              <a:tileRect/>
            </a:gradFill>
            <a:prstDash val="solid"/>
            <a:headEnd type="none" w="med" len="med"/>
            <a:tailEnd type="none" w="med" len="med"/>
          </a:ln>
          <a:effectLst/>
        </p:spPr>
      </p:cxnSp>
      <p:sp>
        <p:nvSpPr>
          <p:cNvPr id="42" name="Content Placeholder 2">
            <a:extLst>
              <a:ext uri="{FF2B5EF4-FFF2-40B4-BE49-F238E27FC236}">
                <a16:creationId xmlns:a16="http://schemas.microsoft.com/office/drawing/2014/main" id="{551545AF-242A-6153-09A6-33D788F83DF9}"/>
              </a:ext>
            </a:extLst>
          </p:cNvPr>
          <p:cNvSpPr txBox="1">
            <a:spLocks/>
          </p:cNvSpPr>
          <p:nvPr/>
        </p:nvSpPr>
        <p:spPr>
          <a:xfrm>
            <a:off x="767209" y="1378210"/>
            <a:ext cx="10657582" cy="415177"/>
          </a:xfrm>
          <a:prstGeom prst="roundRect">
            <a:avLst>
              <a:gd name="adj" fmla="val 50000"/>
            </a:avLst>
          </a:prstGeom>
          <a:solidFill>
            <a:schemeClr val="accent2"/>
          </a:solidFill>
          <a:ln w="22225">
            <a:solidFill>
              <a:schemeClr val="bg1"/>
            </a:solidFill>
          </a:ln>
          <a:effectLst>
            <a:outerShdw blurRad="304800" dist="38100" dir="2700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45720" numCol="1" spcCol="0" rtlCol="0" fromWordArt="0" anchor="ctr" anchorCtr="0" forceAA="0" compatLnSpc="1">
            <a:prstTxWarp prst="textNoShape">
              <a:avLst/>
            </a:prstTxWarp>
            <a:noAutofit/>
          </a:bodyPr>
          <a:lstStyle>
            <a:defPPr>
              <a:defRPr lang="en-US"/>
            </a:defPPr>
            <a:lvl1pPr algn="ctr">
              <a:spcAft>
                <a:spcPts val="200"/>
              </a:spcAft>
              <a:defRPr sz="2000">
                <a:solidFill>
                  <a:schemeClr val="bg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Metrics &amp; Insights</a:t>
            </a:r>
          </a:p>
        </p:txBody>
      </p:sp>
      <p:sp>
        <p:nvSpPr>
          <p:cNvPr id="43" name="Oval 42">
            <a:extLst>
              <a:ext uri="{FF2B5EF4-FFF2-40B4-BE49-F238E27FC236}">
                <a16:creationId xmlns:a16="http://schemas.microsoft.com/office/drawing/2014/main" id="{EBA17DC2-248B-6227-A038-D4BDA10CA969}"/>
              </a:ext>
              <a:ext uri="{C183D7F6-B498-43B3-948B-1728B52AA6E4}">
                <adec:decorative xmlns:adec="http://schemas.microsoft.com/office/drawing/2017/decorative" val="0"/>
              </a:ext>
            </a:extLst>
          </p:cNvPr>
          <p:cNvSpPr>
            <a:spLocks/>
          </p:cNvSpPr>
          <p:nvPr/>
        </p:nvSpPr>
        <p:spPr bwMode="auto">
          <a:xfrm>
            <a:off x="2195897" y="2229100"/>
            <a:ext cx="547690" cy="547690"/>
          </a:xfrm>
          <a:prstGeom prst="ellipse">
            <a:avLst/>
          </a:prstGeom>
          <a:solidFill>
            <a:srgbClr val="FFFFFF"/>
          </a:solidFill>
          <a:ln w="6350" cap="flat" cmpd="sng" algn="ctr">
            <a:noFill/>
            <a:prstDash val="solid"/>
            <a:headEnd type="none" w="med" len="med"/>
            <a:tailEnd type="none" w="med" len="med"/>
          </a:ln>
          <a:effectLst>
            <a:outerShdw blurRad="127000" dist="127000" dir="5400000" sx="95000" sy="95000" algn="t" rotWithShape="0">
              <a:prstClr val="black">
                <a:alpha val="6000"/>
              </a:prstClr>
            </a:outerShdw>
          </a:effectLst>
        </p:spPr>
        <p:txBody>
          <a:bodyPr rot="0" spcFirstLastPara="0" vert="horz" wrap="non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Segoe UI"/>
                <a:ea typeface="+mn-ea"/>
                <a:cs typeface="+mn-cs"/>
              </a:rPr>
              <a:t>01</a:t>
            </a:r>
          </a:p>
        </p:txBody>
      </p:sp>
      <p:sp>
        <p:nvSpPr>
          <p:cNvPr id="44" name="Content Placeholder 2">
            <a:extLst>
              <a:ext uri="{FF2B5EF4-FFF2-40B4-BE49-F238E27FC236}">
                <a16:creationId xmlns:a16="http://schemas.microsoft.com/office/drawing/2014/main" id="{49C46551-0952-F2CF-1D4D-B926A2743E18}"/>
              </a:ext>
            </a:extLst>
          </p:cNvPr>
          <p:cNvSpPr txBox="1">
            <a:spLocks/>
          </p:cNvSpPr>
          <p:nvPr/>
        </p:nvSpPr>
        <p:spPr>
          <a:xfrm>
            <a:off x="841518" y="3096763"/>
            <a:ext cx="3267892" cy="102797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Availability Zone and Region Resiliency</a:t>
            </a:r>
          </a:p>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400" dirty="0">
                <a:solidFill>
                  <a:srgbClr val="1A1A1A"/>
                </a:solidFill>
                <a:latin typeface="Segoe UI"/>
              </a:rPr>
              <a:t>Is the </a:t>
            </a:r>
            <a:r>
              <a:rPr kumimoji="0" lang="en-US" sz="140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workload fully protected against zone and region failures?</a:t>
            </a:r>
            <a:endParaRPr kumimoji="0" lang="en-US" sz="180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endParaRPr>
          </a:p>
        </p:txBody>
      </p:sp>
      <p:sp>
        <p:nvSpPr>
          <p:cNvPr id="45" name="Oval 44">
            <a:extLst>
              <a:ext uri="{FF2B5EF4-FFF2-40B4-BE49-F238E27FC236}">
                <a16:creationId xmlns:a16="http://schemas.microsoft.com/office/drawing/2014/main" id="{A0252F20-1E22-C968-1225-ECDC69B351E3}"/>
              </a:ext>
              <a:ext uri="{C183D7F6-B498-43B3-948B-1728B52AA6E4}">
                <adec:decorative xmlns:adec="http://schemas.microsoft.com/office/drawing/2017/decorative" val="0"/>
              </a:ext>
            </a:extLst>
          </p:cNvPr>
          <p:cNvSpPr>
            <a:spLocks/>
          </p:cNvSpPr>
          <p:nvPr/>
        </p:nvSpPr>
        <p:spPr bwMode="auto">
          <a:xfrm>
            <a:off x="5822154" y="2229100"/>
            <a:ext cx="547690" cy="547690"/>
          </a:xfrm>
          <a:prstGeom prst="ellipse">
            <a:avLst/>
          </a:prstGeom>
          <a:solidFill>
            <a:srgbClr val="FFFFFF"/>
          </a:solidFill>
          <a:ln w="6350" cap="flat" cmpd="sng" algn="ctr">
            <a:noFill/>
            <a:prstDash val="solid"/>
            <a:headEnd type="none" w="med" len="med"/>
            <a:tailEnd type="none" w="med" len="med"/>
          </a:ln>
          <a:effectLst>
            <a:outerShdw blurRad="127000" dist="127000" dir="5400000" sx="95000" sy="95000" algn="t" rotWithShape="0">
              <a:prstClr val="black">
                <a:alpha val="6000"/>
              </a:prstClr>
            </a:outerShdw>
          </a:effectLst>
        </p:spPr>
        <p:txBody>
          <a:bodyPr rot="0" spcFirstLastPara="0" vert="horz" wrap="non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Segoe UI"/>
                <a:ea typeface="+mn-ea"/>
                <a:cs typeface="+mn-cs"/>
              </a:rPr>
              <a:t>02</a:t>
            </a:r>
          </a:p>
        </p:txBody>
      </p:sp>
      <p:sp>
        <p:nvSpPr>
          <p:cNvPr id="46" name="Content Placeholder 2">
            <a:extLst>
              <a:ext uri="{FF2B5EF4-FFF2-40B4-BE49-F238E27FC236}">
                <a16:creationId xmlns:a16="http://schemas.microsoft.com/office/drawing/2014/main" id="{FC1857BB-235A-8CAF-464D-7CC475E952BC}"/>
              </a:ext>
            </a:extLst>
          </p:cNvPr>
          <p:cNvSpPr txBox="1">
            <a:spLocks/>
          </p:cNvSpPr>
          <p:nvPr/>
        </p:nvSpPr>
        <p:spPr>
          <a:xfrm>
            <a:off x="4462054" y="3096763"/>
            <a:ext cx="3267892" cy="98488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ExpressRoute Multi Site Resiliency</a:t>
            </a:r>
            <a:br>
              <a:rPr kumimoji="0" lang="en-US" sz="1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br>
            <a:r>
              <a:rPr kumimoji="0" lang="en-US" sz="140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Is ExpressRoute protected against peering location failures?</a:t>
            </a:r>
          </a:p>
        </p:txBody>
      </p:sp>
      <p:sp>
        <p:nvSpPr>
          <p:cNvPr id="47" name="Oval 46">
            <a:extLst>
              <a:ext uri="{FF2B5EF4-FFF2-40B4-BE49-F238E27FC236}">
                <a16:creationId xmlns:a16="http://schemas.microsoft.com/office/drawing/2014/main" id="{9E889A0A-9F7D-0DA7-B34A-2EF596EC459A}"/>
              </a:ext>
              <a:ext uri="{C183D7F6-B498-43B3-948B-1728B52AA6E4}">
                <adec:decorative xmlns:adec="http://schemas.microsoft.com/office/drawing/2017/decorative" val="0"/>
              </a:ext>
            </a:extLst>
          </p:cNvPr>
          <p:cNvSpPr>
            <a:spLocks/>
          </p:cNvSpPr>
          <p:nvPr/>
        </p:nvSpPr>
        <p:spPr bwMode="auto">
          <a:xfrm>
            <a:off x="9446826" y="2229100"/>
            <a:ext cx="547690" cy="547690"/>
          </a:xfrm>
          <a:prstGeom prst="ellipse">
            <a:avLst/>
          </a:prstGeom>
          <a:solidFill>
            <a:srgbClr val="FFFFFF"/>
          </a:solidFill>
          <a:ln w="6350" cap="flat" cmpd="sng" algn="ctr">
            <a:noFill/>
            <a:prstDash val="solid"/>
            <a:headEnd type="none" w="med" len="med"/>
            <a:tailEnd type="none" w="med" len="med"/>
          </a:ln>
          <a:effectLst>
            <a:outerShdw blurRad="127000" dist="127000" dir="5400000" sx="95000" sy="95000" algn="t" rotWithShape="0">
              <a:prstClr val="black">
                <a:alpha val="6000"/>
              </a:prstClr>
            </a:outerShdw>
          </a:effectLst>
        </p:spPr>
        <p:txBody>
          <a:bodyPr rot="0" spcFirstLastPara="0" vert="horz" wrap="non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Segoe UI"/>
                <a:ea typeface="+mn-ea"/>
                <a:cs typeface="+mn-cs"/>
              </a:rPr>
              <a:t>03</a:t>
            </a:r>
          </a:p>
        </p:txBody>
      </p:sp>
      <p:sp>
        <p:nvSpPr>
          <p:cNvPr id="48" name="Content Placeholder 2">
            <a:extLst>
              <a:ext uri="{FF2B5EF4-FFF2-40B4-BE49-F238E27FC236}">
                <a16:creationId xmlns:a16="http://schemas.microsoft.com/office/drawing/2014/main" id="{D534B93D-C661-7F97-6C79-D65DF20BF67B}"/>
              </a:ext>
            </a:extLst>
          </p:cNvPr>
          <p:cNvSpPr txBox="1">
            <a:spLocks/>
          </p:cNvSpPr>
          <p:nvPr/>
        </p:nvSpPr>
        <p:spPr>
          <a:xfrm>
            <a:off x="8082589" y="3096763"/>
            <a:ext cx="3267892" cy="1360372"/>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Service Health Alerts for Resiliency</a:t>
            </a:r>
          </a:p>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Are there Service Health Alerts configured for all Services?</a:t>
            </a:r>
          </a:p>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endParaRPr>
          </a:p>
        </p:txBody>
      </p:sp>
      <p:sp>
        <p:nvSpPr>
          <p:cNvPr id="7" name="TextBox 1">
            <a:extLst>
              <a:ext uri="{FF2B5EF4-FFF2-40B4-BE49-F238E27FC236}">
                <a16:creationId xmlns:a16="http://schemas.microsoft.com/office/drawing/2014/main" id="{B5298A7B-A51C-007B-3F75-B54F2D00CFF5}"/>
              </a:ext>
            </a:extLst>
          </p:cNvPr>
          <p:cNvSpPr txBox="1"/>
          <p:nvPr/>
        </p:nvSpPr>
        <p:spPr>
          <a:xfrm>
            <a:off x="66174" y="-11428"/>
            <a:ext cx="12061657" cy="849463"/>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REQUIRED - Customize based on workload findings – Delete the No, Yes</a:t>
            </a:r>
            <a:r>
              <a:rPr lang="en-US" sz="2000" dirty="0">
                <a:solidFill>
                  <a:schemeClr val="bg1"/>
                </a:solidFill>
                <a:latin typeface="Segoe UI"/>
              </a:rPr>
              <a:t>, or </a:t>
            </a:r>
            <a:r>
              <a:rPr kumimoji="0" lang="en-US" sz="2000" b="0" i="0" u="none" strike="noStrike" kern="1200" cap="none" spc="0" normalizeH="0" baseline="0" noProof="0" dirty="0">
                <a:ln>
                  <a:noFill/>
                </a:ln>
                <a:solidFill>
                  <a:schemeClr val="bg1"/>
                </a:solidFill>
                <a:effectLst/>
                <a:uLnTx/>
                <a:uFillTx/>
                <a:latin typeface="Segoe UI"/>
                <a:ea typeface="+mn-ea"/>
                <a:cs typeface="+mn-cs"/>
              </a:rPr>
              <a:t>Not Applicable, according to your </a:t>
            </a:r>
            <a:r>
              <a:rPr lang="en-US" sz="2000" dirty="0">
                <a:solidFill>
                  <a:schemeClr val="bg1"/>
                </a:solidFill>
                <a:latin typeface="Segoe UI"/>
              </a:rPr>
              <a:t>findings.</a:t>
            </a:r>
            <a:endParaRPr kumimoji="0" lang="en-US" sz="2000" b="0" i="0" u="none" strike="noStrike" kern="1200" cap="none" spc="0" normalizeH="0" baseline="0" noProof="0" dirty="0">
              <a:ln>
                <a:noFill/>
              </a:ln>
              <a:solidFill>
                <a:schemeClr val="bg1"/>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40A8E075-B1B0-A893-A6F9-0DC50950A936}"/>
              </a:ext>
              <a:ext uri="{C183D7F6-B498-43B3-948B-1728B52AA6E4}">
                <adec:decorative xmlns:adec="http://schemas.microsoft.com/office/drawing/2017/decorative" val="1"/>
              </a:ext>
            </a:extLst>
          </p:cNvPr>
          <p:cNvSpPr>
            <a:spLocks/>
          </p:cNvSpPr>
          <p:nvPr/>
        </p:nvSpPr>
        <p:spPr bwMode="auto">
          <a:xfrm>
            <a:off x="1252329" y="5077930"/>
            <a:ext cx="2335037" cy="567551"/>
          </a:xfrm>
          <a:prstGeom prst="roundRect">
            <a:avLst>
              <a:gd name="adj" fmla="val 116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Yes</a:t>
            </a:r>
          </a:p>
        </p:txBody>
      </p:sp>
      <p:sp>
        <p:nvSpPr>
          <p:cNvPr id="9" name="Rectangle: Rounded Corners 8">
            <a:extLst>
              <a:ext uri="{FF2B5EF4-FFF2-40B4-BE49-F238E27FC236}">
                <a16:creationId xmlns:a16="http://schemas.microsoft.com/office/drawing/2014/main" id="{95C8E1E7-8AC3-1EB7-F8CB-6009615795C4}"/>
              </a:ext>
              <a:ext uri="{C183D7F6-B498-43B3-948B-1728B52AA6E4}">
                <adec:decorative xmlns:adec="http://schemas.microsoft.com/office/drawing/2017/decorative" val="1"/>
              </a:ext>
            </a:extLst>
          </p:cNvPr>
          <p:cNvSpPr>
            <a:spLocks/>
          </p:cNvSpPr>
          <p:nvPr/>
        </p:nvSpPr>
        <p:spPr bwMode="auto">
          <a:xfrm>
            <a:off x="1252329" y="5700618"/>
            <a:ext cx="2335037" cy="567551"/>
          </a:xfrm>
          <a:prstGeom prst="roundRect">
            <a:avLst>
              <a:gd name="adj" fmla="val 116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Not Applicable</a:t>
            </a:r>
          </a:p>
        </p:txBody>
      </p:sp>
      <p:sp>
        <p:nvSpPr>
          <p:cNvPr id="13" name="Rectangle: Rounded Corners 12">
            <a:extLst>
              <a:ext uri="{FF2B5EF4-FFF2-40B4-BE49-F238E27FC236}">
                <a16:creationId xmlns:a16="http://schemas.microsoft.com/office/drawing/2014/main" id="{AF5F83E0-FB70-7ACF-F945-009804CE20E8}"/>
              </a:ext>
              <a:ext uri="{C183D7F6-B498-43B3-948B-1728B52AA6E4}">
                <adec:decorative xmlns:adec="http://schemas.microsoft.com/office/drawing/2017/decorative" val="1"/>
              </a:ext>
            </a:extLst>
          </p:cNvPr>
          <p:cNvSpPr>
            <a:spLocks/>
          </p:cNvSpPr>
          <p:nvPr/>
        </p:nvSpPr>
        <p:spPr bwMode="auto">
          <a:xfrm>
            <a:off x="4928481" y="4457657"/>
            <a:ext cx="2335037" cy="567551"/>
          </a:xfrm>
          <a:prstGeom prst="roundRect">
            <a:avLst>
              <a:gd name="adj" fmla="val 11600"/>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a:t>
            </a:r>
          </a:p>
        </p:txBody>
      </p:sp>
      <p:sp>
        <p:nvSpPr>
          <p:cNvPr id="14" name="Rectangle: Rounded Corners 13">
            <a:extLst>
              <a:ext uri="{FF2B5EF4-FFF2-40B4-BE49-F238E27FC236}">
                <a16:creationId xmlns:a16="http://schemas.microsoft.com/office/drawing/2014/main" id="{A829C206-C1D1-1640-7272-9DBF56E0E72C}"/>
              </a:ext>
              <a:ext uri="{C183D7F6-B498-43B3-948B-1728B52AA6E4}">
                <adec:decorative xmlns:adec="http://schemas.microsoft.com/office/drawing/2017/decorative" val="1"/>
              </a:ext>
            </a:extLst>
          </p:cNvPr>
          <p:cNvSpPr>
            <a:spLocks/>
          </p:cNvSpPr>
          <p:nvPr/>
        </p:nvSpPr>
        <p:spPr bwMode="auto">
          <a:xfrm>
            <a:off x="4928481" y="5077930"/>
            <a:ext cx="2335037" cy="567551"/>
          </a:xfrm>
          <a:prstGeom prst="roundRect">
            <a:avLst>
              <a:gd name="adj" fmla="val 116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Yes</a:t>
            </a:r>
          </a:p>
        </p:txBody>
      </p:sp>
      <p:sp>
        <p:nvSpPr>
          <p:cNvPr id="15" name="Rectangle: Rounded Corners 14">
            <a:extLst>
              <a:ext uri="{FF2B5EF4-FFF2-40B4-BE49-F238E27FC236}">
                <a16:creationId xmlns:a16="http://schemas.microsoft.com/office/drawing/2014/main" id="{D2E47025-6CC2-D7B8-7595-2C345073BE92}"/>
              </a:ext>
              <a:ext uri="{C183D7F6-B498-43B3-948B-1728B52AA6E4}">
                <adec:decorative xmlns:adec="http://schemas.microsoft.com/office/drawing/2017/decorative" val="1"/>
              </a:ext>
            </a:extLst>
          </p:cNvPr>
          <p:cNvSpPr>
            <a:spLocks/>
          </p:cNvSpPr>
          <p:nvPr/>
        </p:nvSpPr>
        <p:spPr bwMode="auto">
          <a:xfrm>
            <a:off x="4928481" y="5700618"/>
            <a:ext cx="2335037" cy="567551"/>
          </a:xfrm>
          <a:prstGeom prst="roundRect">
            <a:avLst>
              <a:gd name="adj" fmla="val 116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Not Applicable</a:t>
            </a:r>
          </a:p>
        </p:txBody>
      </p:sp>
      <p:sp>
        <p:nvSpPr>
          <p:cNvPr id="16" name="Rectangle: Rounded Corners 15">
            <a:extLst>
              <a:ext uri="{FF2B5EF4-FFF2-40B4-BE49-F238E27FC236}">
                <a16:creationId xmlns:a16="http://schemas.microsoft.com/office/drawing/2014/main" id="{F6190D86-4E8D-C15A-9781-E879159AC55F}"/>
              </a:ext>
              <a:ext uri="{C183D7F6-B498-43B3-948B-1728B52AA6E4}">
                <adec:decorative xmlns:adec="http://schemas.microsoft.com/office/drawing/2017/decorative" val="1"/>
              </a:ext>
            </a:extLst>
          </p:cNvPr>
          <p:cNvSpPr>
            <a:spLocks/>
          </p:cNvSpPr>
          <p:nvPr/>
        </p:nvSpPr>
        <p:spPr bwMode="auto">
          <a:xfrm>
            <a:off x="8568921" y="4457657"/>
            <a:ext cx="2335037" cy="567551"/>
          </a:xfrm>
          <a:prstGeom prst="roundRect">
            <a:avLst>
              <a:gd name="adj" fmla="val 11600"/>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a:t>
            </a:r>
          </a:p>
        </p:txBody>
      </p:sp>
      <p:sp>
        <p:nvSpPr>
          <p:cNvPr id="17" name="Rectangle: Rounded Corners 16">
            <a:extLst>
              <a:ext uri="{FF2B5EF4-FFF2-40B4-BE49-F238E27FC236}">
                <a16:creationId xmlns:a16="http://schemas.microsoft.com/office/drawing/2014/main" id="{BE6D32B5-62EC-9238-04AE-41FD35C17A3F}"/>
              </a:ext>
              <a:ext uri="{C183D7F6-B498-43B3-948B-1728B52AA6E4}">
                <adec:decorative xmlns:adec="http://schemas.microsoft.com/office/drawing/2017/decorative" val="1"/>
              </a:ext>
            </a:extLst>
          </p:cNvPr>
          <p:cNvSpPr>
            <a:spLocks/>
          </p:cNvSpPr>
          <p:nvPr/>
        </p:nvSpPr>
        <p:spPr bwMode="auto">
          <a:xfrm>
            <a:off x="8568921" y="5077930"/>
            <a:ext cx="2335037" cy="567551"/>
          </a:xfrm>
          <a:prstGeom prst="roundRect">
            <a:avLst>
              <a:gd name="adj" fmla="val 116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Yes</a:t>
            </a:r>
          </a:p>
        </p:txBody>
      </p:sp>
      <p:sp>
        <p:nvSpPr>
          <p:cNvPr id="18" name="Rectangle: Rounded Corners 17">
            <a:extLst>
              <a:ext uri="{FF2B5EF4-FFF2-40B4-BE49-F238E27FC236}">
                <a16:creationId xmlns:a16="http://schemas.microsoft.com/office/drawing/2014/main" id="{857A8ED1-324D-6E85-96B0-9D66571D1588}"/>
              </a:ext>
              <a:ext uri="{C183D7F6-B498-43B3-948B-1728B52AA6E4}">
                <adec:decorative xmlns:adec="http://schemas.microsoft.com/office/drawing/2017/decorative" val="1"/>
              </a:ext>
            </a:extLst>
          </p:cNvPr>
          <p:cNvSpPr>
            <a:spLocks/>
          </p:cNvSpPr>
          <p:nvPr/>
        </p:nvSpPr>
        <p:spPr bwMode="auto">
          <a:xfrm>
            <a:off x="8568921" y="5700618"/>
            <a:ext cx="2335037" cy="567551"/>
          </a:xfrm>
          <a:prstGeom prst="roundRect">
            <a:avLst>
              <a:gd name="adj" fmla="val 116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dirty="0">
                <a:gradFill>
                  <a:gsLst>
                    <a:gs pos="0">
                      <a:srgbClr val="FFFFFF"/>
                    </a:gs>
                    <a:gs pos="100000">
                      <a:srgbClr val="FFFFFF"/>
                    </a:gs>
                  </a:gsLst>
                  <a:lin ang="5400000" scaled="0"/>
                </a:gradFill>
                <a:latin typeface="+mj-lt"/>
                <a:cs typeface="Segoe UI" pitchFamily="34" charset="0"/>
              </a:rPr>
              <a:t>Not Applicable</a:t>
            </a:r>
          </a:p>
        </p:txBody>
      </p:sp>
    </p:spTree>
    <p:extLst>
      <p:ext uri="{BB962C8B-B14F-4D97-AF65-F5344CB8AC3E}">
        <p14:creationId xmlns:p14="http://schemas.microsoft.com/office/powerpoint/2010/main" val="9380903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892C8049-EF4F-030A-0463-CF67AA4CCE69}"/>
              </a:ext>
            </a:extLst>
          </p:cNvPr>
          <p:cNvSpPr/>
          <p:nvPr/>
        </p:nvSpPr>
        <p:spPr bwMode="auto">
          <a:xfrm>
            <a:off x="1807787" y="1090191"/>
            <a:ext cx="8576426" cy="1317161"/>
          </a:xfrm>
          <a:prstGeom prst="roundRect">
            <a:avLst>
              <a:gd name="adj" fmla="val 7121"/>
            </a:avLst>
          </a:prstGeom>
          <a:solidFill>
            <a:schemeClr val="bg1"/>
          </a:solid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t>Recommendations Dashboard</a:t>
            </a:r>
          </a:p>
        </p:txBody>
      </p:sp>
      <p:pic>
        <p:nvPicPr>
          <p:cNvPr id="15" name="Graphic 1476503369">
            <a:extLst>
              <a:ext uri="{FF2B5EF4-FFF2-40B4-BE49-F238E27FC236}">
                <a16:creationId xmlns:a16="http://schemas.microsoft.com/office/drawing/2014/main" id="{E898327C-7E2C-3E5B-81A0-5EEA9B39DD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0250" y="1842514"/>
            <a:ext cx="327167" cy="390901"/>
          </a:xfrm>
          <a:prstGeom prst="rect">
            <a:avLst/>
          </a:prstGeom>
        </p:spPr>
      </p:pic>
      <p:pic>
        <p:nvPicPr>
          <p:cNvPr id="17" name="Graphic 996550062">
            <a:extLst>
              <a:ext uri="{FF2B5EF4-FFF2-40B4-BE49-F238E27FC236}">
                <a16:creationId xmlns:a16="http://schemas.microsoft.com/office/drawing/2014/main" id="{B82B55AA-18FF-D02C-1D74-6D4D62BA2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55098" y="1872419"/>
            <a:ext cx="352661" cy="352661"/>
          </a:xfrm>
          <a:prstGeom prst="rect">
            <a:avLst/>
          </a:prstGeom>
        </p:spPr>
      </p:pic>
      <p:sp>
        <p:nvSpPr>
          <p:cNvPr id="19" name="TextBox 18">
            <a:extLst>
              <a:ext uri="{FF2B5EF4-FFF2-40B4-BE49-F238E27FC236}">
                <a16:creationId xmlns:a16="http://schemas.microsoft.com/office/drawing/2014/main" id="{FD580E1B-B144-B074-27CA-5E2D23BD7A8C}"/>
              </a:ext>
            </a:extLst>
          </p:cNvPr>
          <p:cNvSpPr txBox="1"/>
          <p:nvPr/>
        </p:nvSpPr>
        <p:spPr>
          <a:xfrm>
            <a:off x="2033860" y="1864083"/>
            <a:ext cx="898149"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99999</a:t>
            </a:r>
          </a:p>
        </p:txBody>
      </p:sp>
      <p:sp>
        <p:nvSpPr>
          <p:cNvPr id="21" name="TextBox 20">
            <a:extLst>
              <a:ext uri="{FF2B5EF4-FFF2-40B4-BE49-F238E27FC236}">
                <a16:creationId xmlns:a16="http://schemas.microsoft.com/office/drawing/2014/main" id="{3A85C849-25E8-C05F-EECD-E14176AD5B35}"/>
              </a:ext>
            </a:extLst>
          </p:cNvPr>
          <p:cNvSpPr txBox="1"/>
          <p:nvPr/>
        </p:nvSpPr>
        <p:spPr>
          <a:xfrm>
            <a:off x="3766507" y="1864083"/>
            <a:ext cx="936432"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99999</a:t>
            </a:r>
          </a:p>
        </p:txBody>
      </p:sp>
      <p:sp>
        <p:nvSpPr>
          <p:cNvPr id="23" name="TextBox 22">
            <a:extLst>
              <a:ext uri="{FF2B5EF4-FFF2-40B4-BE49-F238E27FC236}">
                <a16:creationId xmlns:a16="http://schemas.microsoft.com/office/drawing/2014/main" id="{7EBE7FA5-6790-1388-8F2B-DCDB156D0680}"/>
              </a:ext>
            </a:extLst>
          </p:cNvPr>
          <p:cNvSpPr txBox="1"/>
          <p:nvPr/>
        </p:nvSpPr>
        <p:spPr>
          <a:xfrm>
            <a:off x="5325833" y="1864083"/>
            <a:ext cx="880685"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99999</a:t>
            </a:r>
          </a:p>
        </p:txBody>
      </p:sp>
      <p:sp>
        <p:nvSpPr>
          <p:cNvPr id="24" name="TextBox 23">
            <a:extLst>
              <a:ext uri="{FF2B5EF4-FFF2-40B4-BE49-F238E27FC236}">
                <a16:creationId xmlns:a16="http://schemas.microsoft.com/office/drawing/2014/main" id="{072ACE2C-2370-2888-0D27-237953161B8C}"/>
              </a:ext>
            </a:extLst>
          </p:cNvPr>
          <p:cNvSpPr txBox="1"/>
          <p:nvPr/>
        </p:nvSpPr>
        <p:spPr>
          <a:xfrm>
            <a:off x="6932083" y="1864083"/>
            <a:ext cx="913737"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99999</a:t>
            </a:r>
          </a:p>
        </p:txBody>
      </p:sp>
      <p:sp>
        <p:nvSpPr>
          <p:cNvPr id="30" name="TextBox 29">
            <a:extLst>
              <a:ext uri="{FF2B5EF4-FFF2-40B4-BE49-F238E27FC236}">
                <a16:creationId xmlns:a16="http://schemas.microsoft.com/office/drawing/2014/main" id="{5E58D1D2-5F8D-8999-36C7-9E88AC46B884}"/>
              </a:ext>
            </a:extLst>
          </p:cNvPr>
          <p:cNvSpPr txBox="1"/>
          <p:nvPr/>
        </p:nvSpPr>
        <p:spPr>
          <a:xfrm>
            <a:off x="8761659" y="1864083"/>
            <a:ext cx="1127309"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999999</a:t>
            </a:r>
          </a:p>
        </p:txBody>
      </p:sp>
      <p:sp>
        <p:nvSpPr>
          <p:cNvPr id="31" name="TextBox 30">
            <a:extLst>
              <a:ext uri="{FF2B5EF4-FFF2-40B4-BE49-F238E27FC236}">
                <a16:creationId xmlns:a16="http://schemas.microsoft.com/office/drawing/2014/main" id="{0F8E987D-846D-F509-8CC7-EEE4F360A977}"/>
              </a:ext>
            </a:extLst>
          </p:cNvPr>
          <p:cNvSpPr txBox="1"/>
          <p:nvPr/>
        </p:nvSpPr>
        <p:spPr>
          <a:xfrm>
            <a:off x="4752379" y="1864083"/>
            <a:ext cx="619280"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High Impact</a:t>
            </a:r>
          </a:p>
        </p:txBody>
      </p:sp>
      <p:sp>
        <p:nvSpPr>
          <p:cNvPr id="32" name="TextBox 31">
            <a:extLst>
              <a:ext uri="{FF2B5EF4-FFF2-40B4-BE49-F238E27FC236}">
                <a16:creationId xmlns:a16="http://schemas.microsoft.com/office/drawing/2014/main" id="{93011972-609D-0D6E-D86E-54A4C693F7DF}"/>
              </a:ext>
            </a:extLst>
          </p:cNvPr>
          <p:cNvSpPr txBox="1"/>
          <p:nvPr/>
        </p:nvSpPr>
        <p:spPr>
          <a:xfrm>
            <a:off x="6263363" y="1864083"/>
            <a:ext cx="653992"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Medium Impact</a:t>
            </a:r>
          </a:p>
        </p:txBody>
      </p:sp>
      <p:sp>
        <p:nvSpPr>
          <p:cNvPr id="33" name="TextBox 32">
            <a:extLst>
              <a:ext uri="{FF2B5EF4-FFF2-40B4-BE49-F238E27FC236}">
                <a16:creationId xmlns:a16="http://schemas.microsoft.com/office/drawing/2014/main" id="{B795E1FC-3BBB-7CA1-2D88-17E18DAF60F4}"/>
              </a:ext>
            </a:extLst>
          </p:cNvPr>
          <p:cNvSpPr txBox="1"/>
          <p:nvPr/>
        </p:nvSpPr>
        <p:spPr>
          <a:xfrm>
            <a:off x="7907914" y="1864083"/>
            <a:ext cx="653992"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Impact</a:t>
            </a:r>
          </a:p>
        </p:txBody>
      </p:sp>
      <p:sp>
        <p:nvSpPr>
          <p:cNvPr id="35" name="TextBox 34">
            <a:extLst>
              <a:ext uri="{FF2B5EF4-FFF2-40B4-BE49-F238E27FC236}">
                <a16:creationId xmlns:a16="http://schemas.microsoft.com/office/drawing/2014/main" id="{73F40485-C305-2998-4745-16BF59EC40B5}"/>
              </a:ext>
            </a:extLst>
          </p:cNvPr>
          <p:cNvSpPr txBox="1"/>
          <p:nvPr/>
        </p:nvSpPr>
        <p:spPr>
          <a:xfrm>
            <a:off x="1865385" y="1144823"/>
            <a:ext cx="1763485"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Total recommendations</a:t>
            </a:r>
          </a:p>
        </p:txBody>
      </p:sp>
      <p:sp>
        <p:nvSpPr>
          <p:cNvPr id="36" name="TextBox 35">
            <a:extLst>
              <a:ext uri="{FF2B5EF4-FFF2-40B4-BE49-F238E27FC236}">
                <a16:creationId xmlns:a16="http://schemas.microsoft.com/office/drawing/2014/main" id="{2CD07CB0-F2CF-90C9-8D00-E78225B41ABC}"/>
              </a:ext>
            </a:extLst>
          </p:cNvPr>
          <p:cNvSpPr txBox="1"/>
          <p:nvPr/>
        </p:nvSpPr>
        <p:spPr>
          <a:xfrm>
            <a:off x="4352229" y="1144823"/>
            <a:ext cx="3487543"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Recommendations by impact</a:t>
            </a:r>
          </a:p>
        </p:txBody>
      </p:sp>
      <p:sp>
        <p:nvSpPr>
          <p:cNvPr id="37" name="TextBox 36">
            <a:extLst>
              <a:ext uri="{FF2B5EF4-FFF2-40B4-BE49-F238E27FC236}">
                <a16:creationId xmlns:a16="http://schemas.microsoft.com/office/drawing/2014/main" id="{CADC06E5-566D-D1F6-43F3-631712CFB04A}"/>
              </a:ext>
            </a:extLst>
          </p:cNvPr>
          <p:cNvSpPr txBox="1"/>
          <p:nvPr/>
        </p:nvSpPr>
        <p:spPr>
          <a:xfrm>
            <a:off x="8761659" y="1144823"/>
            <a:ext cx="1464919"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Impacted resources</a:t>
            </a:r>
          </a:p>
        </p:txBody>
      </p:sp>
      <p:grpSp>
        <p:nvGrpSpPr>
          <p:cNvPr id="2" name="Group 1">
            <a:extLst>
              <a:ext uri="{FF2B5EF4-FFF2-40B4-BE49-F238E27FC236}">
                <a16:creationId xmlns:a16="http://schemas.microsoft.com/office/drawing/2014/main" id="{58C5AE00-2E1D-3DDA-386E-AE0F0BF32747}"/>
              </a:ext>
            </a:extLst>
          </p:cNvPr>
          <p:cNvGrpSpPr/>
          <p:nvPr/>
        </p:nvGrpSpPr>
        <p:grpSpPr>
          <a:xfrm>
            <a:off x="3766863" y="1632437"/>
            <a:ext cx="4658275" cy="110752"/>
            <a:chOff x="4559501" y="1632437"/>
            <a:chExt cx="3515040" cy="110752"/>
          </a:xfrm>
        </p:grpSpPr>
        <p:sp>
          <p:nvSpPr>
            <p:cNvPr id="38" name="Rectangle 37">
              <a:extLst>
                <a:ext uri="{FF2B5EF4-FFF2-40B4-BE49-F238E27FC236}">
                  <a16:creationId xmlns:a16="http://schemas.microsoft.com/office/drawing/2014/main" id="{BCC35EE9-8521-9B67-2ACE-0879165201B9}"/>
                </a:ext>
              </a:extLst>
            </p:cNvPr>
            <p:cNvSpPr/>
            <p:nvPr/>
          </p:nvSpPr>
          <p:spPr bwMode="auto">
            <a:xfrm>
              <a:off x="4559501" y="1632437"/>
              <a:ext cx="1171680" cy="110752"/>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22587675-7E2A-3379-2527-533685D35E76}"/>
                </a:ext>
              </a:extLst>
            </p:cNvPr>
            <p:cNvSpPr/>
            <p:nvPr/>
          </p:nvSpPr>
          <p:spPr bwMode="auto">
            <a:xfrm>
              <a:off x="5731181" y="1632437"/>
              <a:ext cx="1171680" cy="110752"/>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9F7BDB9-FE6A-709E-9A42-27CA0EA428FC}"/>
                </a:ext>
              </a:extLst>
            </p:cNvPr>
            <p:cNvSpPr/>
            <p:nvPr/>
          </p:nvSpPr>
          <p:spPr bwMode="auto">
            <a:xfrm>
              <a:off x="6902861" y="1632437"/>
              <a:ext cx="1171680" cy="11075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0" name="Graphic 49">
            <a:extLst>
              <a:ext uri="{FF2B5EF4-FFF2-40B4-BE49-F238E27FC236}">
                <a16:creationId xmlns:a16="http://schemas.microsoft.com/office/drawing/2014/main" id="{2BEE60F7-DB88-2197-A7CF-E0249497AE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25585" y="2614423"/>
            <a:ext cx="498004" cy="498004"/>
          </a:xfrm>
          <a:prstGeom prst="rect">
            <a:avLst/>
          </a:prstGeom>
        </p:spPr>
      </p:pic>
      <p:pic>
        <p:nvPicPr>
          <p:cNvPr id="65" name="Graphic 64">
            <a:extLst>
              <a:ext uri="{FF2B5EF4-FFF2-40B4-BE49-F238E27FC236}">
                <a16:creationId xmlns:a16="http://schemas.microsoft.com/office/drawing/2014/main" id="{80C948D7-EB9C-1ED6-DD46-8D252891B1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574" y="2614423"/>
            <a:ext cx="498004" cy="498004"/>
          </a:xfrm>
          <a:prstGeom prst="rect">
            <a:avLst/>
          </a:prstGeom>
        </p:spPr>
      </p:pic>
      <p:sp>
        <p:nvSpPr>
          <p:cNvPr id="9" name="TextBox 8">
            <a:extLst>
              <a:ext uri="{FF2B5EF4-FFF2-40B4-BE49-F238E27FC236}">
                <a16:creationId xmlns:a16="http://schemas.microsoft.com/office/drawing/2014/main" id="{A82EB0A2-464E-56D9-E2D0-6F8D1692DA5A}"/>
              </a:ext>
            </a:extLst>
          </p:cNvPr>
          <p:cNvSpPr txBox="1"/>
          <p:nvPr/>
        </p:nvSpPr>
        <p:spPr>
          <a:xfrm>
            <a:off x="473574" y="3190696"/>
            <a:ext cx="5360911" cy="1668021"/>
          </a:xfrm>
          <a:prstGeom prst="rect">
            <a:avLst/>
          </a:prstGeom>
          <a:noFill/>
        </p:spPr>
        <p:txBody>
          <a:bodyPr wrap="square">
            <a:spAutoFit/>
          </a:bodyPr>
          <a:lstStyle/>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1A1A1A"/>
                </a:solidFill>
                <a:latin typeface="Segoe UI"/>
              </a:rPr>
              <a:t>.</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1A1A1A"/>
                </a:solidFill>
                <a:latin typeface="Segoe UI"/>
              </a:rPr>
              <a:t>.</a:t>
            </a:r>
          </a:p>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t>
            </a:r>
          </a:p>
        </p:txBody>
      </p:sp>
      <p:sp>
        <p:nvSpPr>
          <p:cNvPr id="12" name="TextBox 11">
            <a:extLst>
              <a:ext uri="{FF2B5EF4-FFF2-40B4-BE49-F238E27FC236}">
                <a16:creationId xmlns:a16="http://schemas.microsoft.com/office/drawing/2014/main" id="{C25E96CB-F172-4A38-DBA9-473AC38F9C55}"/>
              </a:ext>
            </a:extLst>
          </p:cNvPr>
          <p:cNvSpPr txBox="1"/>
          <p:nvPr/>
        </p:nvSpPr>
        <p:spPr>
          <a:xfrm>
            <a:off x="6389941" y="3190696"/>
            <a:ext cx="5372521" cy="375359"/>
          </a:xfrm>
          <a:prstGeom prst="rect">
            <a:avLst/>
          </a:prstGeom>
          <a:noFill/>
        </p:spPr>
        <p:txBody>
          <a:bodyPr wrap="square">
            <a:spAutoFit/>
          </a:bodyPr>
          <a:lstStyle/>
          <a:p>
            <a:pPr marL="285750" marR="0" lvl="1"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0000"/>
                </a:solidFill>
                <a:effectLst/>
                <a:uLnTx/>
                <a:uFillTx/>
                <a:latin typeface="Segoe UI"/>
                <a:ea typeface="+mn-ea"/>
                <a:cs typeface="+mn-cs"/>
              </a:rPr>
              <a:t>Customize based on Discovery Workshop Findings</a:t>
            </a:r>
          </a:p>
        </p:txBody>
      </p:sp>
      <p:sp>
        <p:nvSpPr>
          <p:cNvPr id="18" name="TextBox 17">
            <a:extLst>
              <a:ext uri="{FF2B5EF4-FFF2-40B4-BE49-F238E27FC236}">
                <a16:creationId xmlns:a16="http://schemas.microsoft.com/office/drawing/2014/main" id="{B5D18E4C-2F5F-F636-7B03-13282030EDAB}"/>
              </a:ext>
            </a:extLst>
          </p:cNvPr>
          <p:cNvSpPr txBox="1"/>
          <p:nvPr/>
        </p:nvSpPr>
        <p:spPr>
          <a:xfrm>
            <a:off x="1063330" y="2571038"/>
            <a:ext cx="4474066" cy="584775"/>
          </a:xfrm>
          <a:prstGeom prst="rect">
            <a:avLst/>
          </a:prstGeom>
          <a:noFill/>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Resources</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Segoe UI"/>
                <a:ea typeface="+mn-ea"/>
                <a:cs typeface="+mn-cs"/>
              </a:rPr>
              <a:t>Key High Impact issues</a:t>
            </a:r>
          </a:p>
        </p:txBody>
      </p:sp>
      <p:sp>
        <p:nvSpPr>
          <p:cNvPr id="20" name="TextBox 19">
            <a:extLst>
              <a:ext uri="{FF2B5EF4-FFF2-40B4-BE49-F238E27FC236}">
                <a16:creationId xmlns:a16="http://schemas.microsoft.com/office/drawing/2014/main" id="{D455CDB6-7F29-D328-35DC-ADDA87BC54EE}"/>
              </a:ext>
            </a:extLst>
          </p:cNvPr>
          <p:cNvSpPr txBox="1"/>
          <p:nvPr/>
        </p:nvSpPr>
        <p:spPr>
          <a:xfrm>
            <a:off x="7015340" y="2571038"/>
            <a:ext cx="5076695" cy="584775"/>
          </a:xfrm>
          <a:prstGeom prst="rect">
            <a:avLst/>
          </a:prstGeom>
          <a:noFill/>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Well-Architected Framework</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Segoe UI"/>
                <a:ea typeface="+mn-ea"/>
                <a:cs typeface="+mn-cs"/>
              </a:rPr>
              <a:t>Key issues</a:t>
            </a:r>
          </a:p>
        </p:txBody>
      </p:sp>
      <p:cxnSp>
        <p:nvCxnSpPr>
          <p:cNvPr id="25" name="Straight Connector 24">
            <a:extLst>
              <a:ext uri="{FF2B5EF4-FFF2-40B4-BE49-F238E27FC236}">
                <a16:creationId xmlns:a16="http://schemas.microsoft.com/office/drawing/2014/main" id="{5AFCD501-FCD0-29BA-CE2E-76DE33B80673}"/>
              </a:ext>
            </a:extLst>
          </p:cNvPr>
          <p:cNvCxnSpPr>
            <a:cxnSpLocks/>
          </p:cNvCxnSpPr>
          <p:nvPr/>
        </p:nvCxnSpPr>
        <p:spPr>
          <a:xfrm>
            <a:off x="6096000" y="2571038"/>
            <a:ext cx="0" cy="4084286"/>
          </a:xfrm>
          <a:prstGeom prst="line">
            <a:avLst/>
          </a:prstGeom>
          <a:solidFill>
            <a:schemeClr val="bg1"/>
          </a:solid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 name="TextBox 1">
            <a:extLst>
              <a:ext uri="{FF2B5EF4-FFF2-40B4-BE49-F238E27FC236}">
                <a16:creationId xmlns:a16="http://schemas.microsoft.com/office/drawing/2014/main" id="{5E8731C0-2A27-F155-1AB1-9EC4634D3822}"/>
              </a:ext>
            </a:extLst>
          </p:cNvPr>
          <p:cNvSpPr txBox="1"/>
          <p:nvPr/>
        </p:nvSpPr>
        <p:spPr>
          <a:xfrm>
            <a:off x="2633470" y="-11428"/>
            <a:ext cx="615431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spTree>
    <p:extLst>
      <p:ext uri="{BB962C8B-B14F-4D97-AF65-F5344CB8AC3E}">
        <p14:creationId xmlns:p14="http://schemas.microsoft.com/office/powerpoint/2010/main" val="29028565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455997" y="620429"/>
            <a:ext cx="4652032" cy="410369"/>
          </a:xfrm>
        </p:spPr>
        <p:txBody>
          <a:bodyPr/>
          <a:lstStyle/>
          <a:p>
            <a:r>
              <a:rPr lang="en-US"/>
              <a:t>Health and Risk Dashboard</a:t>
            </a:r>
          </a:p>
        </p:txBody>
      </p:sp>
      <p:sp>
        <p:nvSpPr>
          <p:cNvPr id="41" name="TextBox 1">
            <a:extLst>
              <a:ext uri="{FF2B5EF4-FFF2-40B4-BE49-F238E27FC236}">
                <a16:creationId xmlns:a16="http://schemas.microsoft.com/office/drawing/2014/main" id="{5E8731C0-2A27-F155-1AB1-9EC4634D3822}"/>
              </a:ext>
            </a:extLst>
          </p:cNvPr>
          <p:cNvSpPr txBox="1"/>
          <p:nvPr/>
        </p:nvSpPr>
        <p:spPr>
          <a:xfrm>
            <a:off x="190238" y="-11428"/>
            <a:ext cx="6210562"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spTree>
    <p:extLst>
      <p:ext uri="{BB962C8B-B14F-4D97-AF65-F5344CB8AC3E}">
        <p14:creationId xmlns:p14="http://schemas.microsoft.com/office/powerpoint/2010/main" val="3266424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4FC6E-1105-742F-C8C7-C4979C9C64D9}"/>
              </a:ext>
            </a:extLst>
          </p:cNvPr>
          <p:cNvSpPr>
            <a:spLocks noGrp="1"/>
          </p:cNvSpPr>
          <p:nvPr>
            <p:ph type="title"/>
          </p:nvPr>
        </p:nvSpPr>
        <p:spPr/>
        <p:txBody>
          <a:bodyPr/>
          <a:lstStyle/>
          <a:p>
            <a:r>
              <a:rPr lang="en-US" dirty="0"/>
              <a:t>Baseline Metrics &amp; Insights Details</a:t>
            </a:r>
          </a:p>
        </p:txBody>
      </p:sp>
      <p:sp>
        <p:nvSpPr>
          <p:cNvPr id="4" name="Text Placeholder 3">
            <a:extLst>
              <a:ext uri="{FF2B5EF4-FFF2-40B4-BE49-F238E27FC236}">
                <a16:creationId xmlns:a16="http://schemas.microsoft.com/office/drawing/2014/main" id="{3ECEDFD2-5CBC-FE2E-6E10-80C60D049306}"/>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823537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1D353-1292-429B-9F1E-B3A7762835C2}"/>
              </a:ext>
            </a:extLst>
          </p:cNvPr>
          <p:cNvSpPr>
            <a:spLocks noGrp="1"/>
          </p:cNvSpPr>
          <p:nvPr>
            <p:ph type="title"/>
          </p:nvPr>
        </p:nvSpPr>
        <p:spPr>
          <a:xfrm>
            <a:off x="588263" y="2185476"/>
            <a:ext cx="4167887" cy="1348061"/>
          </a:xfrm>
        </p:spPr>
        <p:txBody>
          <a:bodyPr/>
          <a:lstStyle/>
          <a:p>
            <a:r>
              <a:rPr lang="en-US" dirty="0">
                <a:cs typeface="Segoe UI"/>
              </a:rPr>
              <a:t>Well-Architected Reliability Assessment – Executive Summary</a:t>
            </a:r>
          </a:p>
        </p:txBody>
      </p:sp>
      <p:sp>
        <p:nvSpPr>
          <p:cNvPr id="5" name="Text Placeholder 4">
            <a:extLst>
              <a:ext uri="{FF2B5EF4-FFF2-40B4-BE49-F238E27FC236}">
                <a16:creationId xmlns:a16="http://schemas.microsoft.com/office/drawing/2014/main" id="{0D71E26D-07D4-4BDB-AC6C-99EF685938A1}"/>
              </a:ext>
            </a:extLst>
          </p:cNvPr>
          <p:cNvSpPr>
            <a:spLocks noGrp="1"/>
          </p:cNvSpPr>
          <p:nvPr>
            <p:ph type="body" sz="quarter" idx="12"/>
          </p:nvPr>
        </p:nvSpPr>
        <p:spPr>
          <a:xfrm>
            <a:off x="582042" y="3962401"/>
            <a:ext cx="4702559" cy="615553"/>
          </a:xfrm>
        </p:spPr>
        <p:txBody>
          <a:bodyPr/>
          <a:lstStyle/>
          <a:p>
            <a:r>
              <a:rPr lang="en-US">
                <a:latin typeface="+mj-lt"/>
              </a:rPr>
              <a:t>[Customer Name – Workload Name]</a:t>
            </a:r>
          </a:p>
        </p:txBody>
      </p:sp>
      <p:sp>
        <p:nvSpPr>
          <p:cNvPr id="6" name="Text Placeholder 5">
            <a:extLst>
              <a:ext uri="{FF2B5EF4-FFF2-40B4-BE49-F238E27FC236}">
                <a16:creationId xmlns:a16="http://schemas.microsoft.com/office/drawing/2014/main" id="{B1522BFF-07A3-4530-BEAD-266D3A0961B9}"/>
              </a:ext>
            </a:extLst>
          </p:cNvPr>
          <p:cNvSpPr>
            <a:spLocks noGrp="1"/>
          </p:cNvSpPr>
          <p:nvPr>
            <p:ph type="body" sz="quarter" idx="13"/>
          </p:nvPr>
        </p:nvSpPr>
        <p:spPr/>
        <p:txBody>
          <a:bodyPr/>
          <a:lstStyle/>
          <a:p>
            <a:r>
              <a:rPr lang="en-US"/>
              <a:t>Presenter Name</a:t>
            </a:r>
          </a:p>
          <a:p>
            <a:r>
              <a:rPr lang="en-US"/>
              <a:t>Presenter Role</a:t>
            </a:r>
          </a:p>
          <a:p>
            <a:r>
              <a:rPr lang="en-US"/>
              <a:t>Presenter E-mail</a:t>
            </a:r>
          </a:p>
        </p:txBody>
      </p:sp>
    </p:spTree>
    <p:extLst>
      <p:ext uri="{BB962C8B-B14F-4D97-AF65-F5344CB8AC3E}">
        <p14:creationId xmlns:p14="http://schemas.microsoft.com/office/powerpoint/2010/main" val="21032354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t>Zone and Region Resiliency</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891578185"/>
              </p:ext>
            </p:extLst>
          </p:nvPr>
        </p:nvGraphicFramePr>
        <p:xfrm>
          <a:off x="1503960" y="1393555"/>
          <a:ext cx="8040701" cy="4763938"/>
        </p:xfrm>
        <a:graphic>
          <a:graphicData uri="http://schemas.openxmlformats.org/drawingml/2006/table">
            <a:tbl>
              <a:tblPr firstRow="1" bandRow="1">
                <a:tableStyleId>{93296810-A885-4BE3-A3E7-6D5BEEA58F35}</a:tableStyleId>
              </a:tblPr>
              <a:tblGrid>
                <a:gridCol w="3775873">
                  <a:extLst>
                    <a:ext uri="{9D8B030D-6E8A-4147-A177-3AD203B41FA5}">
                      <a16:colId xmlns:a16="http://schemas.microsoft.com/office/drawing/2014/main" val="2018168186"/>
                    </a:ext>
                  </a:extLst>
                </a:gridCol>
                <a:gridCol w="1377405">
                  <a:extLst>
                    <a:ext uri="{9D8B030D-6E8A-4147-A177-3AD203B41FA5}">
                      <a16:colId xmlns:a16="http://schemas.microsoft.com/office/drawing/2014/main" val="4023836002"/>
                    </a:ext>
                  </a:extLst>
                </a:gridCol>
                <a:gridCol w="1377405">
                  <a:extLst>
                    <a:ext uri="{9D8B030D-6E8A-4147-A177-3AD203B41FA5}">
                      <a16:colId xmlns:a16="http://schemas.microsoft.com/office/drawing/2014/main" val="1229423019"/>
                    </a:ext>
                  </a:extLst>
                </a:gridCol>
                <a:gridCol w="1510018">
                  <a:extLst>
                    <a:ext uri="{9D8B030D-6E8A-4147-A177-3AD203B41FA5}">
                      <a16:colId xmlns:a16="http://schemas.microsoft.com/office/drawing/2014/main" val="2552373973"/>
                    </a:ext>
                  </a:extLst>
                </a:gridCol>
              </a:tblGrid>
              <a:tr h="640918">
                <a:tc>
                  <a:txBody>
                    <a:bodyPr/>
                    <a:lstStyle/>
                    <a:p>
                      <a:pPr algn="ctr"/>
                      <a:r>
                        <a:rPr lang="en-US" sz="1050" dirty="0"/>
                        <a:t>Workload Layer or Scenario</a:t>
                      </a:r>
                    </a:p>
                    <a:p>
                      <a:pPr algn="ctr"/>
                      <a:r>
                        <a:rPr lang="en-US" sz="1050" dirty="0"/>
                        <a:t>(Key Components Only)</a:t>
                      </a:r>
                    </a:p>
                  </a:txBody>
                  <a:tcPr anchor="ctr"/>
                </a:tc>
                <a:tc>
                  <a:txBody>
                    <a:bodyPr/>
                    <a:lstStyle/>
                    <a:p>
                      <a:pPr algn="ctr"/>
                      <a:r>
                        <a:rPr lang="en-US" sz="1050" dirty="0"/>
                        <a:t>Zone Failure Protection</a:t>
                      </a:r>
                    </a:p>
                    <a:p>
                      <a:pPr algn="ctr"/>
                      <a:r>
                        <a:rPr lang="en-US" sz="800" dirty="0"/>
                        <a:t>(Yes/No/N.A.)</a:t>
                      </a:r>
                    </a:p>
                  </a:txBody>
                  <a:tcPr anchor="ct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dirty="0"/>
                        <a:t>Region Failure Protection</a:t>
                      </a:r>
                      <a:br>
                        <a:rPr lang="en-US" sz="1050" dirty="0"/>
                      </a:br>
                      <a:r>
                        <a:rPr lang="en-US" sz="800" dirty="0"/>
                        <a:t>(Yes/No/N.A.)</a:t>
                      </a:r>
                    </a:p>
                  </a:txBody>
                  <a:tcPr anchor="ct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dirty="0"/>
                        <a:t>Region Failure Testing</a:t>
                      </a:r>
                      <a:br>
                        <a:rPr lang="en-US" sz="1050" dirty="0"/>
                      </a:br>
                      <a:r>
                        <a:rPr lang="en-US" sz="800" dirty="0"/>
                        <a:t>(Yes/No/N.A.)</a:t>
                      </a:r>
                    </a:p>
                  </a:txBody>
                  <a:tcPr anchor="ctr"/>
                </a:tc>
                <a:extLst>
                  <a:ext uri="{0D108BD9-81ED-4DB2-BD59-A6C34878D82A}">
                    <a16:rowId xmlns:a16="http://schemas.microsoft.com/office/drawing/2014/main" val="2079067677"/>
                  </a:ext>
                </a:extLst>
              </a:tr>
              <a:tr h="343585">
                <a:tc>
                  <a:txBody>
                    <a:bodyPr/>
                    <a:lstStyle/>
                    <a:p>
                      <a:pPr algn="l"/>
                      <a:r>
                        <a:rPr lang="en-US" sz="1000" b="1" dirty="0"/>
                        <a:t>Workload</a:t>
                      </a: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3176836022"/>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AKS</a:t>
                      </a:r>
                    </a:p>
                  </a:txBody>
                  <a:tcPr anchor="ctr"/>
                </a:tc>
                <a:tc>
                  <a:txBody>
                    <a:bodyPr/>
                    <a:lstStyle/>
                    <a:p>
                      <a:pPr algn="ctr"/>
                      <a:r>
                        <a:rPr lang="en-US" sz="1000"/>
                        <a:t>No</a:t>
                      </a:r>
                    </a:p>
                  </a:txBody>
                  <a:tcPr anchor="ctr"/>
                </a:tc>
                <a:tc>
                  <a:txBody>
                    <a:bodyPr/>
                    <a:lstStyle/>
                    <a:p>
                      <a:pPr algn="ctr"/>
                      <a:r>
                        <a:rPr lang="en-US" sz="1000"/>
                        <a:t>Yes</a:t>
                      </a:r>
                    </a:p>
                  </a:txBody>
                  <a:tcPr anchor="ctr"/>
                </a:tc>
                <a:tc>
                  <a:txBody>
                    <a:bodyPr/>
                    <a:lstStyle/>
                    <a:p>
                      <a:pPr algn="ctr"/>
                      <a:r>
                        <a:rPr lang="en-US" sz="1000" dirty="0"/>
                        <a:t>Yes</a:t>
                      </a:r>
                    </a:p>
                  </a:txBody>
                  <a:tcPr anchor="ctr"/>
                </a:tc>
                <a:extLst>
                  <a:ext uri="{0D108BD9-81ED-4DB2-BD59-A6C34878D82A}">
                    <a16:rowId xmlns:a16="http://schemas.microsoft.com/office/drawing/2014/main" val="3416576174"/>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App Services</a:t>
                      </a:r>
                    </a:p>
                  </a:txBody>
                  <a:tcPr anchor="ctr"/>
                </a:tc>
                <a:tc>
                  <a:txBody>
                    <a:bodyPr/>
                    <a:lstStyle/>
                    <a:p>
                      <a:pPr algn="ctr"/>
                      <a:r>
                        <a:rPr lang="en-US" sz="1000" dirty="0"/>
                        <a:t>No</a:t>
                      </a:r>
                    </a:p>
                  </a:txBody>
                  <a:tcPr anchor="ctr"/>
                </a:tc>
                <a:tc>
                  <a:txBody>
                    <a:bodyPr/>
                    <a:lstStyle/>
                    <a:p>
                      <a:pPr algn="ctr"/>
                      <a:r>
                        <a:rPr lang="en-US" sz="1000" dirty="0"/>
                        <a:t>No</a:t>
                      </a:r>
                    </a:p>
                  </a:txBody>
                  <a:tcPr anchor="ctr"/>
                </a:tc>
                <a:tc>
                  <a:txBody>
                    <a:bodyPr/>
                    <a:lstStyle/>
                    <a:p>
                      <a:pPr algn="ctr"/>
                      <a:r>
                        <a:rPr lang="en-US" sz="1000" dirty="0"/>
                        <a:t>No</a:t>
                      </a:r>
                    </a:p>
                  </a:txBody>
                  <a:tcPr anchor="ctr"/>
                </a:tc>
                <a:extLst>
                  <a:ext uri="{0D108BD9-81ED-4DB2-BD59-A6C34878D82A}">
                    <a16:rowId xmlns:a16="http://schemas.microsoft.com/office/drawing/2014/main" val="3152049813"/>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Azure SQL</a:t>
                      </a:r>
                    </a:p>
                  </a:txBody>
                  <a:tcPr anchor="ctr"/>
                </a:tc>
                <a:tc>
                  <a:txBody>
                    <a:bodyPr/>
                    <a:lstStyle/>
                    <a:p>
                      <a:pPr algn="ctr"/>
                      <a:r>
                        <a:rPr lang="en-US" sz="1000" dirty="0"/>
                        <a:t>Yes</a:t>
                      </a:r>
                    </a:p>
                  </a:txBody>
                  <a:tcPr anchor="ctr"/>
                </a:tc>
                <a:tc>
                  <a:txBody>
                    <a:bodyPr/>
                    <a:lstStyle/>
                    <a:p>
                      <a:pPr algn="ctr"/>
                      <a:r>
                        <a:rPr lang="en-US" sz="1000"/>
                        <a:t>No</a:t>
                      </a:r>
                    </a:p>
                  </a:txBody>
                  <a:tcPr anchor="ctr"/>
                </a:tc>
                <a:tc>
                  <a:txBody>
                    <a:bodyPr/>
                    <a:lstStyle/>
                    <a:p>
                      <a:pPr algn="ctr"/>
                      <a:r>
                        <a:rPr lang="en-US" sz="1000" dirty="0"/>
                        <a:t>No</a:t>
                      </a:r>
                    </a:p>
                  </a:txBody>
                  <a:tcPr anchor="ctr"/>
                </a:tc>
                <a:extLst>
                  <a:ext uri="{0D108BD9-81ED-4DB2-BD59-A6C34878D82A}">
                    <a16:rowId xmlns:a16="http://schemas.microsoft.com/office/drawing/2014/main" val="2139424855"/>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Virtual machines</a:t>
                      </a:r>
                    </a:p>
                  </a:txBody>
                  <a:tcPr anchor="ctr"/>
                </a:tc>
                <a:tc>
                  <a:txBody>
                    <a:bodyPr/>
                    <a:lstStyle/>
                    <a:p>
                      <a:pPr algn="ctr"/>
                      <a:r>
                        <a:rPr lang="en-US" sz="1000" dirty="0"/>
                        <a:t>No</a:t>
                      </a:r>
                    </a:p>
                  </a:txBody>
                  <a:tcPr anchor="ctr"/>
                </a:tc>
                <a:tc>
                  <a:txBody>
                    <a:bodyPr/>
                    <a:lstStyle/>
                    <a:p>
                      <a:pPr algn="ctr"/>
                      <a:r>
                        <a:rPr lang="en-US" sz="1000"/>
                        <a:t>No</a:t>
                      </a:r>
                    </a:p>
                  </a:txBody>
                  <a:tcPr anchor="ctr"/>
                </a:tc>
                <a:tc>
                  <a:txBody>
                    <a:bodyPr/>
                    <a:lstStyle/>
                    <a:p>
                      <a:pPr algn="ctr"/>
                      <a:r>
                        <a:rPr lang="en-US" sz="1000" dirty="0"/>
                        <a:t>No</a:t>
                      </a:r>
                    </a:p>
                  </a:txBody>
                  <a:tcPr anchor="ctr"/>
                </a:tc>
                <a:extLst>
                  <a:ext uri="{0D108BD9-81ED-4DB2-BD59-A6C34878D82A}">
                    <a16:rowId xmlns:a16="http://schemas.microsoft.com/office/drawing/2014/main" val="3087896313"/>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Storage Accounts</a:t>
                      </a:r>
                    </a:p>
                  </a:txBody>
                  <a:tcPr anchor="ctr"/>
                </a:tc>
                <a:tc>
                  <a:txBody>
                    <a:bodyPr/>
                    <a:lstStyle/>
                    <a:p>
                      <a:pPr algn="ctr"/>
                      <a:r>
                        <a:rPr lang="en-US" sz="1000" dirty="0"/>
                        <a:t>Yes</a:t>
                      </a:r>
                    </a:p>
                  </a:txBody>
                  <a:tcPr anchor="ctr"/>
                </a:tc>
                <a:tc>
                  <a:txBody>
                    <a:bodyPr/>
                    <a:lstStyle/>
                    <a:p>
                      <a:pPr algn="ctr"/>
                      <a:r>
                        <a:rPr lang="en-US" sz="1000" dirty="0"/>
                        <a:t>Yes</a:t>
                      </a:r>
                    </a:p>
                  </a:txBody>
                  <a:tcPr anchor="ctr"/>
                </a:tc>
                <a:tc>
                  <a:txBody>
                    <a:bodyPr/>
                    <a:lstStyle/>
                    <a:p>
                      <a:pPr algn="ctr"/>
                      <a:r>
                        <a:rPr lang="en-US" sz="1000" dirty="0"/>
                        <a:t>Yes</a:t>
                      </a:r>
                    </a:p>
                  </a:txBody>
                  <a:tcPr anchor="ctr"/>
                </a:tc>
                <a:extLst>
                  <a:ext uri="{0D108BD9-81ED-4DB2-BD59-A6C34878D82A}">
                    <a16:rowId xmlns:a16="http://schemas.microsoft.com/office/drawing/2014/main" val="1684539754"/>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Virtual Network</a:t>
                      </a:r>
                    </a:p>
                  </a:txBody>
                  <a:tcPr anchor="ctr"/>
                </a:tc>
                <a:tc>
                  <a:txBody>
                    <a:bodyPr/>
                    <a:lstStyle/>
                    <a:p>
                      <a:pPr algn="ctr"/>
                      <a:r>
                        <a:rPr lang="en-US" sz="1000" dirty="0"/>
                        <a:t>Yes</a:t>
                      </a:r>
                    </a:p>
                  </a:txBody>
                  <a:tcPr anchor="ctr"/>
                </a:tc>
                <a:tc>
                  <a:txBody>
                    <a:bodyPr/>
                    <a:lstStyle/>
                    <a:p>
                      <a:pPr algn="ctr"/>
                      <a:r>
                        <a:rPr lang="en-US" sz="1000" dirty="0"/>
                        <a:t>Yes</a:t>
                      </a:r>
                    </a:p>
                  </a:txBody>
                  <a:tcPr anchor="ctr"/>
                </a:tc>
                <a:tc>
                  <a:txBody>
                    <a:bodyPr/>
                    <a:lstStyle/>
                    <a:p>
                      <a:pPr algn="ctr"/>
                      <a:r>
                        <a:rPr lang="en-US" sz="1000" dirty="0"/>
                        <a:t>Yes</a:t>
                      </a:r>
                    </a:p>
                  </a:txBody>
                  <a:tcPr anchor="ctr"/>
                </a:tc>
                <a:extLst>
                  <a:ext uri="{0D108BD9-81ED-4DB2-BD59-A6C34878D82A}">
                    <a16:rowId xmlns:a16="http://schemas.microsoft.com/office/drawing/2014/main" val="2475013441"/>
                  </a:ext>
                </a:extLst>
              </a:tr>
              <a:tr h="343585">
                <a:tc>
                  <a:txBody>
                    <a:bodyPr/>
                    <a:lstStyle/>
                    <a:p>
                      <a:pPr marL="466372" lvl="3" algn="l" defTabSz="932746" rtl="0" eaLnBrk="1" latinLnBrk="0" hangingPunct="1"/>
                      <a:r>
                        <a:rPr lang="en-US" sz="1000" b="0" kern="1200" dirty="0">
                          <a:solidFill>
                            <a:schemeClr val="dk1"/>
                          </a:solidFill>
                          <a:latin typeface="+mn-lt"/>
                          <a:ea typeface="+mn-ea"/>
                          <a:cs typeface="+mn-cs"/>
                        </a:rPr>
                        <a:t>Azure Firewall</a:t>
                      </a:r>
                    </a:p>
                  </a:txBody>
                  <a:tcPr anchor="ctr"/>
                </a:tc>
                <a:tc>
                  <a:txBody>
                    <a:bodyPr/>
                    <a:lstStyle/>
                    <a:p>
                      <a:pPr algn="ctr"/>
                      <a:r>
                        <a:rPr lang="en-US" sz="1000" dirty="0"/>
                        <a:t>Yes</a:t>
                      </a:r>
                    </a:p>
                  </a:txBody>
                  <a:tcPr anchor="ctr"/>
                </a:tc>
                <a:tc>
                  <a:txBody>
                    <a:bodyPr/>
                    <a:lstStyle/>
                    <a:p>
                      <a:pPr algn="ctr"/>
                      <a:r>
                        <a:rPr lang="en-US" sz="1000" dirty="0"/>
                        <a:t>Yes</a:t>
                      </a:r>
                    </a:p>
                  </a:txBody>
                  <a:tcPr anchor="ctr"/>
                </a:tc>
                <a:tc>
                  <a:txBody>
                    <a:bodyPr/>
                    <a:lstStyle/>
                    <a:p>
                      <a:pPr algn="ctr"/>
                      <a:r>
                        <a:rPr lang="en-US" sz="1000" dirty="0"/>
                        <a:t>Yes</a:t>
                      </a:r>
                    </a:p>
                  </a:txBody>
                  <a:tcPr anchor="ctr"/>
                </a:tc>
                <a:extLst>
                  <a:ext uri="{0D108BD9-81ED-4DB2-BD59-A6C34878D82A}">
                    <a16:rowId xmlns:a16="http://schemas.microsoft.com/office/drawing/2014/main" val="1488158130"/>
                  </a:ext>
                </a:extLst>
              </a:tr>
              <a:tr h="343585">
                <a:tc>
                  <a:txBody>
                    <a:bodyPr/>
                    <a:lstStyle/>
                    <a:p>
                      <a:pPr marL="466372" lvl="3"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3220993052"/>
                  </a:ext>
                </a:extLst>
              </a:tr>
              <a:tr h="343585">
                <a:tc>
                  <a:txBody>
                    <a:bodyPr/>
                    <a:lstStyle/>
                    <a:p>
                      <a:pPr marL="466372" lvl="3"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1148979663"/>
                  </a:ext>
                </a:extLst>
              </a:tr>
              <a:tr h="343585">
                <a:tc>
                  <a:txBody>
                    <a:bodyPr/>
                    <a:lstStyle/>
                    <a:p>
                      <a:pPr marL="466372" lvl="3"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1879755149"/>
                  </a:ext>
                </a:extLst>
              </a:tr>
              <a:tr h="343585">
                <a:tc>
                  <a:txBody>
                    <a:bodyPr/>
                    <a:lstStyle/>
                    <a:p>
                      <a:pPr marL="466372" lvl="3"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4034618283"/>
                  </a:ext>
                </a:extLst>
              </a:tr>
            </a:tbl>
          </a:graphicData>
        </a:graphic>
      </p:graphicFrame>
    </p:spTree>
    <p:extLst>
      <p:ext uri="{BB962C8B-B14F-4D97-AF65-F5344CB8AC3E}">
        <p14:creationId xmlns:p14="http://schemas.microsoft.com/office/powerpoint/2010/main" val="18827533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t>ExpressRoute Resiliency</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2247868146"/>
              </p:ext>
            </p:extLst>
          </p:nvPr>
        </p:nvGraphicFramePr>
        <p:xfrm>
          <a:off x="455996" y="1272541"/>
          <a:ext cx="11521441" cy="4648974"/>
        </p:xfrm>
        <a:graphic>
          <a:graphicData uri="http://schemas.openxmlformats.org/drawingml/2006/table">
            <a:tbl>
              <a:tblPr firstRow="1" bandRow="1">
                <a:tableStyleId>{21E4AEA4-8DFA-4A89-87EB-49C32662AFE0}</a:tableStyleId>
              </a:tblPr>
              <a:tblGrid>
                <a:gridCol w="1912296">
                  <a:extLst>
                    <a:ext uri="{9D8B030D-6E8A-4147-A177-3AD203B41FA5}">
                      <a16:colId xmlns:a16="http://schemas.microsoft.com/office/drawing/2014/main" val="2018168186"/>
                    </a:ext>
                  </a:extLst>
                </a:gridCol>
                <a:gridCol w="1921829">
                  <a:extLst>
                    <a:ext uri="{9D8B030D-6E8A-4147-A177-3AD203B41FA5}">
                      <a16:colId xmlns:a16="http://schemas.microsoft.com/office/drawing/2014/main" val="4023836002"/>
                    </a:ext>
                  </a:extLst>
                </a:gridCol>
                <a:gridCol w="1921829">
                  <a:extLst>
                    <a:ext uri="{9D8B030D-6E8A-4147-A177-3AD203B41FA5}">
                      <a16:colId xmlns:a16="http://schemas.microsoft.com/office/drawing/2014/main" val="1229423019"/>
                    </a:ext>
                  </a:extLst>
                </a:gridCol>
                <a:gridCol w="1921829">
                  <a:extLst>
                    <a:ext uri="{9D8B030D-6E8A-4147-A177-3AD203B41FA5}">
                      <a16:colId xmlns:a16="http://schemas.microsoft.com/office/drawing/2014/main" val="450747844"/>
                    </a:ext>
                  </a:extLst>
                </a:gridCol>
                <a:gridCol w="1921829">
                  <a:extLst>
                    <a:ext uri="{9D8B030D-6E8A-4147-A177-3AD203B41FA5}">
                      <a16:colId xmlns:a16="http://schemas.microsoft.com/office/drawing/2014/main" val="2552373973"/>
                    </a:ext>
                  </a:extLst>
                </a:gridCol>
                <a:gridCol w="1921829">
                  <a:extLst>
                    <a:ext uri="{9D8B030D-6E8A-4147-A177-3AD203B41FA5}">
                      <a16:colId xmlns:a16="http://schemas.microsoft.com/office/drawing/2014/main" val="4288647603"/>
                    </a:ext>
                  </a:extLst>
                </a:gridCol>
              </a:tblGrid>
              <a:tr h="451679">
                <a:tc>
                  <a:txBody>
                    <a:bodyPr/>
                    <a:lstStyle/>
                    <a:p>
                      <a:pPr algn="ctr"/>
                      <a:r>
                        <a:rPr lang="en-US" sz="1050" dirty="0"/>
                        <a:t>Service</a:t>
                      </a:r>
                    </a:p>
                  </a:txBody>
                  <a:tcPr anchor="ctr"/>
                </a:tc>
                <a:tc gridSpan="5">
                  <a:txBody>
                    <a:bodyPr/>
                    <a:lstStyle/>
                    <a:p>
                      <a:pPr algn="ctr"/>
                      <a:r>
                        <a:rPr lang="en-US" sz="1050" dirty="0"/>
                        <a:t>Recommendations</a:t>
                      </a:r>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extLst>
                  <a:ext uri="{0D108BD9-81ED-4DB2-BD59-A6C34878D82A}">
                    <a16:rowId xmlns:a16="http://schemas.microsoft.com/office/drawing/2014/main" val="2079067677"/>
                  </a:ext>
                </a:extLst>
              </a:tr>
              <a:tr h="1031058">
                <a:tc>
                  <a:txBody>
                    <a:bodyPr/>
                    <a:lstStyle/>
                    <a:p>
                      <a:pPr algn="l"/>
                      <a:r>
                        <a:rPr lang="en-US" sz="1000" b="1" dirty="0"/>
                        <a:t>ExpressRoute Gateways</a:t>
                      </a:r>
                    </a:p>
                  </a:txBody>
                  <a:tcPr anchor="ctr"/>
                </a:tc>
                <a:tc>
                  <a:txBody>
                    <a:bodyPr/>
                    <a:lstStyle/>
                    <a:p>
                      <a:pPr algn="ctr"/>
                      <a:r>
                        <a:rPr lang="en-US" sz="1000" b="1" dirty="0"/>
                        <a:t>Is your ExpressRoute Gateway connected to two or more Circuits from different Peering Locations for higher resiliency?</a:t>
                      </a:r>
                    </a:p>
                  </a:txBody>
                  <a:tcPr anchor="ctr"/>
                </a:tc>
                <a:tc>
                  <a:txBody>
                    <a:bodyPr/>
                    <a:lstStyle/>
                    <a:p>
                      <a:pPr algn="ctr"/>
                      <a:r>
                        <a:rPr lang="en-US" sz="1000" b="1" dirty="0"/>
                        <a:t>Are you using Zone-redundant gateway SKUs?</a:t>
                      </a:r>
                    </a:p>
                  </a:txBody>
                  <a:tcPr anchor="ctr"/>
                </a:tc>
                <a:tc>
                  <a:txBody>
                    <a:bodyPr/>
                    <a:lstStyle/>
                    <a:p>
                      <a:pPr algn="ctr"/>
                      <a:r>
                        <a:rPr lang="en-US" sz="1000" b="1" dirty="0"/>
                        <a:t>Do you have monitoring and alerting configured for your ExpressRoute Gateway(s) for all gateway metrics and logs?</a:t>
                      </a:r>
                    </a:p>
                  </a:txBody>
                  <a:tcPr anchor="ctr"/>
                </a:tc>
                <a:tc>
                  <a:txBody>
                    <a:bodyPr/>
                    <a:lstStyle/>
                    <a:p>
                      <a:pPr algn="ctr"/>
                      <a:r>
                        <a:rPr lang="en-US" sz="1000" b="1" dirty="0"/>
                        <a:t>Do you have diagnostic logs with all necessary logs, and alerts configured for your ExpressRoute Gateway(s)?</a:t>
                      </a:r>
                    </a:p>
                  </a:txBody>
                  <a:tcPr anchor="ctr"/>
                </a:tc>
                <a:tc>
                  <a:txBody>
                    <a:bodyPr/>
                    <a:lstStyle/>
                    <a:p>
                      <a:pPr algn="ctr"/>
                      <a:r>
                        <a:rPr lang="en-US" sz="1000" b="1" dirty="0"/>
                        <a:t>Do you have customer-controlled gateway maintenance (Preview) configured?</a:t>
                      </a:r>
                    </a:p>
                  </a:txBody>
                  <a:tcPr anchor="ctr"/>
                </a:tc>
                <a:extLst>
                  <a:ext uri="{0D108BD9-81ED-4DB2-BD59-A6C34878D82A}">
                    <a16:rowId xmlns:a16="http://schemas.microsoft.com/office/drawing/2014/main" val="3176836022"/>
                  </a:ext>
                </a:extLst>
              </a:tr>
              <a:tr h="242559">
                <a:tc>
                  <a:txBody>
                    <a:bodyPr/>
                    <a:lstStyle/>
                    <a:p>
                      <a:pPr marL="0" lvl="2" algn="l" defTabSz="932746" rtl="0" eaLnBrk="1" latinLnBrk="0" hangingPunct="1"/>
                      <a:r>
                        <a:rPr lang="en-US" sz="1000" b="0" kern="1200" dirty="0">
                          <a:solidFill>
                            <a:schemeClr val="dk1"/>
                          </a:solidFill>
                        </a:rPr>
                        <a:t>ExpressRouteGateway1-name</a:t>
                      </a:r>
                      <a:endParaRPr lang="en-US" sz="1000" b="0" kern="1200" dirty="0">
                        <a:solidFill>
                          <a:schemeClr val="dk1"/>
                        </a:solidFill>
                        <a:latin typeface="+mn-lt"/>
                        <a:ea typeface="+mn-ea"/>
                        <a:cs typeface="+mn-cs"/>
                      </a:endParaRPr>
                    </a:p>
                  </a:txBody>
                  <a:tcPr anchor="ctr"/>
                </a:tc>
                <a:tc>
                  <a:txBody>
                    <a:bodyPr/>
                    <a:lstStyle/>
                    <a:p>
                      <a:pPr algn="ctr"/>
                      <a:r>
                        <a:rPr lang="en-US" sz="1000" b="1" dirty="0">
                          <a:solidFill>
                            <a:srgbClr val="C00000"/>
                          </a:solidFill>
                        </a:rPr>
                        <a:t>No</a:t>
                      </a:r>
                    </a:p>
                  </a:txBody>
                  <a:tcPr anchor="ctr"/>
                </a:tc>
                <a:tc>
                  <a:txBody>
                    <a:bodyPr/>
                    <a:lstStyle/>
                    <a:p>
                      <a:pPr algn="ctr"/>
                      <a:r>
                        <a:rPr lang="en-US" sz="1000" dirty="0"/>
                        <a:t>Yes</a:t>
                      </a:r>
                    </a:p>
                  </a:txBody>
                  <a:tcPr anchor="ctr"/>
                </a:tc>
                <a:tc>
                  <a:txBody>
                    <a:bodyPr/>
                    <a:lstStyle/>
                    <a:p>
                      <a:pPr algn="ctr"/>
                      <a:r>
                        <a:rPr lang="en-US" sz="1000" b="1" dirty="0">
                          <a:solidFill>
                            <a:srgbClr val="C00000"/>
                          </a:solidFill>
                        </a:rPr>
                        <a:t>No</a:t>
                      </a:r>
                    </a:p>
                  </a:txBody>
                  <a:tcPr anchor="ctr"/>
                </a:tc>
                <a:tc>
                  <a:txBody>
                    <a:bodyPr/>
                    <a:lstStyle/>
                    <a:p>
                      <a:pPr algn="ctr"/>
                      <a:r>
                        <a:rPr lang="en-US" sz="1000" dirty="0"/>
                        <a:t>Yes</a:t>
                      </a:r>
                    </a:p>
                  </a:txBody>
                  <a:tcPr anchor="ctr"/>
                </a:tc>
                <a:tc>
                  <a:txBody>
                    <a:bodyPr/>
                    <a:lstStyle/>
                    <a:p>
                      <a:pPr algn="ctr"/>
                      <a:r>
                        <a:rPr lang="en-US" sz="1000" b="1" dirty="0">
                          <a:solidFill>
                            <a:srgbClr val="C00000"/>
                          </a:solidFill>
                        </a:rPr>
                        <a:t>No</a:t>
                      </a:r>
                    </a:p>
                  </a:txBody>
                  <a:tcPr anchor="ctr"/>
                </a:tc>
                <a:extLst>
                  <a:ext uri="{0D108BD9-81ED-4DB2-BD59-A6C34878D82A}">
                    <a16:rowId xmlns:a16="http://schemas.microsoft.com/office/drawing/2014/main" val="3416576174"/>
                  </a:ext>
                </a:extLst>
              </a:tr>
              <a:tr h="242559">
                <a:tc>
                  <a:txBody>
                    <a:bodyPr/>
                    <a:lstStyle/>
                    <a:p>
                      <a:pPr marL="0" lvl="2"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b="1" dirty="0">
                        <a:solidFill>
                          <a:srgbClr val="C00000"/>
                        </a:solidFill>
                      </a:endParaRPr>
                    </a:p>
                  </a:txBody>
                  <a:tcPr anchor="ctr"/>
                </a:tc>
                <a:tc>
                  <a:txBody>
                    <a:bodyPr/>
                    <a:lstStyle/>
                    <a:p>
                      <a:pPr algn="ctr"/>
                      <a:endParaRPr lang="en-US" sz="1000" dirty="0"/>
                    </a:p>
                  </a:txBody>
                  <a:tcPr anchor="ctr"/>
                </a:tc>
                <a:tc>
                  <a:txBody>
                    <a:bodyPr/>
                    <a:lstStyle/>
                    <a:p>
                      <a:pPr algn="ctr"/>
                      <a:endParaRPr lang="en-US" sz="1000" b="1" dirty="0">
                        <a:solidFill>
                          <a:srgbClr val="C00000"/>
                        </a:solidFill>
                      </a:endParaRPr>
                    </a:p>
                  </a:txBody>
                  <a:tcPr anchor="ctr"/>
                </a:tc>
                <a:tc>
                  <a:txBody>
                    <a:bodyPr/>
                    <a:lstStyle/>
                    <a:p>
                      <a:pPr algn="ctr"/>
                      <a:endParaRPr lang="en-US" sz="1000" dirty="0"/>
                    </a:p>
                  </a:txBody>
                  <a:tcPr anchor="ctr"/>
                </a:tc>
                <a:tc>
                  <a:txBody>
                    <a:bodyPr/>
                    <a:lstStyle/>
                    <a:p>
                      <a:pPr algn="ctr"/>
                      <a:endParaRPr lang="en-US" sz="1000" b="1" dirty="0">
                        <a:solidFill>
                          <a:srgbClr val="C00000"/>
                        </a:solidFill>
                      </a:endParaRPr>
                    </a:p>
                  </a:txBody>
                  <a:tcPr anchor="ctr"/>
                </a:tc>
                <a:extLst>
                  <a:ext uri="{0D108BD9-81ED-4DB2-BD59-A6C34878D82A}">
                    <a16:rowId xmlns:a16="http://schemas.microsoft.com/office/drawing/2014/main" val="3152049813"/>
                  </a:ext>
                </a:extLst>
              </a:tr>
              <a:tr h="848957">
                <a:tc>
                  <a:txBody>
                    <a:bodyPr/>
                    <a:lstStyle/>
                    <a:p>
                      <a:pPr marL="0" lvl="2" algn="l" defTabSz="932746" rtl="0" eaLnBrk="1" latinLnBrk="0" hangingPunct="1"/>
                      <a:r>
                        <a:rPr lang="en-US" sz="1000" b="1" kern="1200" dirty="0">
                          <a:solidFill>
                            <a:schemeClr val="dk1"/>
                          </a:solidFill>
                        </a:rPr>
                        <a:t>ExpressRoute Circuits</a:t>
                      </a:r>
                      <a:endParaRPr lang="en-US" sz="1000" b="1" kern="1200" dirty="0">
                        <a:solidFill>
                          <a:schemeClr val="dk1"/>
                        </a:solidFill>
                        <a:latin typeface="+mn-lt"/>
                        <a:ea typeface="+mn-ea"/>
                        <a:cs typeface="+mn-cs"/>
                      </a:endParaRPr>
                    </a:p>
                  </a:txBody>
                  <a:tcPr anchor="ctr"/>
                </a:tc>
                <a:tc>
                  <a:txBody>
                    <a:bodyPr/>
                    <a:lstStyle/>
                    <a:p>
                      <a:pPr algn="ctr"/>
                      <a:r>
                        <a:rPr lang="en-US" sz="1000" b="1" dirty="0"/>
                        <a:t>What is your current ExpressRoute Peering location?</a:t>
                      </a:r>
                    </a:p>
                  </a:txBody>
                  <a:tcPr anchor="ctr"/>
                </a:tc>
                <a:tc>
                  <a:txBody>
                    <a:bodyPr/>
                    <a:lstStyle/>
                    <a:p>
                      <a:pPr algn="ctr"/>
                      <a:r>
                        <a:rPr lang="en-US" sz="1000" b="1" dirty="0"/>
                        <a:t>Are the two physical links of your ExpressRoute circuit connected to two distinct edge devices (routers/firewalls) in your network?</a:t>
                      </a:r>
                    </a:p>
                  </a:txBody>
                  <a:tcPr anchor="ctr"/>
                </a:tc>
                <a:tc>
                  <a:txBody>
                    <a:bodyPr/>
                    <a:lstStyle/>
                    <a:p>
                      <a:pPr algn="ctr"/>
                      <a:r>
                        <a:rPr lang="en-US" sz="1000" b="1" dirty="0"/>
                        <a:t>Are both connections of the ExpressRoute circuit configured in active-active mode?</a:t>
                      </a:r>
                    </a:p>
                  </a:txBody>
                  <a:tcPr anchor="ctr"/>
                </a:tc>
                <a:tc>
                  <a:txBody>
                    <a:bodyPr/>
                    <a:lstStyle/>
                    <a:p>
                      <a:pPr algn="ctr"/>
                      <a:r>
                        <a:rPr lang="en-US" sz="1000" b="1" dirty="0"/>
                        <a:t>Is (BFD) Bidirectional Forwarding Detection enabled and configured on customer or service provider edge router devices?</a:t>
                      </a:r>
                    </a:p>
                  </a:txBody>
                  <a:tcPr anchor="ctr"/>
                </a:tc>
                <a:tc>
                  <a:txBody>
                    <a:bodyPr/>
                    <a:lstStyle/>
                    <a:p>
                      <a:pPr algn="ctr"/>
                      <a:endParaRPr lang="en-US" sz="1000" b="1" dirty="0"/>
                    </a:p>
                  </a:txBody>
                  <a:tcPr anchor="ctr"/>
                </a:tc>
                <a:extLst>
                  <a:ext uri="{0D108BD9-81ED-4DB2-BD59-A6C34878D82A}">
                    <a16:rowId xmlns:a16="http://schemas.microsoft.com/office/drawing/2014/main" val="3087896313"/>
                  </a:ext>
                </a:extLst>
              </a:tr>
              <a:tr h="242559">
                <a:tc>
                  <a:txBody>
                    <a:bodyPr/>
                    <a:lstStyle/>
                    <a:p>
                      <a:pPr marL="0" lvl="2" algn="l" defTabSz="932746" rtl="0" eaLnBrk="1" latinLnBrk="0" hangingPunct="1"/>
                      <a:r>
                        <a:rPr lang="en-US" sz="1000" b="0" kern="1200" dirty="0">
                          <a:solidFill>
                            <a:schemeClr val="dk1"/>
                          </a:solidFill>
                        </a:rPr>
                        <a:t>Circuitname-1</a:t>
                      </a:r>
                      <a:endParaRPr lang="en-US" sz="1000" b="0" kern="1200" dirty="0">
                        <a:solidFill>
                          <a:schemeClr val="dk1"/>
                        </a:solidFill>
                        <a:latin typeface="+mn-lt"/>
                        <a:ea typeface="+mn-ea"/>
                        <a:cs typeface="+mn-cs"/>
                      </a:endParaRPr>
                    </a:p>
                  </a:txBody>
                  <a:tcPr anchor="ctr"/>
                </a:tc>
                <a:tc>
                  <a:txBody>
                    <a:bodyPr/>
                    <a:lstStyle/>
                    <a:p>
                      <a:pPr algn="ctr"/>
                      <a:r>
                        <a:rPr lang="en-US" sz="1000" dirty="0"/>
                        <a:t>Ashburn</a:t>
                      </a:r>
                    </a:p>
                  </a:txBody>
                  <a:tcPr anchor="ctr"/>
                </a:tc>
                <a:tc>
                  <a:txBody>
                    <a:bodyPr/>
                    <a:lstStyle/>
                    <a:p>
                      <a:pPr algn="ctr"/>
                      <a:r>
                        <a:rPr lang="en-US" sz="1000" dirty="0"/>
                        <a:t>Yes</a:t>
                      </a:r>
                    </a:p>
                  </a:txBody>
                  <a:tcPr anchor="ctr"/>
                </a:tc>
                <a:tc>
                  <a:txBody>
                    <a:bodyPr/>
                    <a:lstStyle/>
                    <a:p>
                      <a:pPr algn="ctr"/>
                      <a:r>
                        <a:rPr lang="en-US" sz="1000" dirty="0"/>
                        <a:t>Yes</a:t>
                      </a:r>
                    </a:p>
                  </a:txBody>
                  <a:tcPr anchor="ctr"/>
                </a:tc>
                <a:tc>
                  <a:txBody>
                    <a:bodyPr/>
                    <a:lstStyle/>
                    <a:p>
                      <a:pPr algn="ctr"/>
                      <a:r>
                        <a:rPr lang="en-US" sz="1000" b="1" dirty="0">
                          <a:solidFill>
                            <a:srgbClr val="C00000"/>
                          </a:solidFill>
                        </a:rPr>
                        <a:t>No</a:t>
                      </a:r>
                    </a:p>
                  </a:txBody>
                  <a:tcPr anchor="ctr"/>
                </a:tc>
                <a:tc>
                  <a:txBody>
                    <a:bodyPr/>
                    <a:lstStyle/>
                    <a:p>
                      <a:pPr algn="ctr"/>
                      <a:endParaRPr lang="en-US" sz="1000" dirty="0"/>
                    </a:p>
                  </a:txBody>
                  <a:tcPr anchor="ctr"/>
                </a:tc>
                <a:extLst>
                  <a:ext uri="{0D108BD9-81ED-4DB2-BD59-A6C34878D82A}">
                    <a16:rowId xmlns:a16="http://schemas.microsoft.com/office/drawing/2014/main" val="1684539754"/>
                  </a:ext>
                </a:extLst>
              </a:tr>
              <a:tr h="242559">
                <a:tc>
                  <a:txBody>
                    <a:bodyPr/>
                    <a:lstStyle/>
                    <a:p>
                      <a:pPr marL="0" lvl="2"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2475013441"/>
                  </a:ext>
                </a:extLst>
              </a:tr>
              <a:tr h="697357">
                <a:tc>
                  <a:txBody>
                    <a:bodyPr/>
                    <a:lstStyle/>
                    <a:p>
                      <a:pPr marL="0" lvl="2" algn="l" defTabSz="932746" rtl="0" eaLnBrk="1" latinLnBrk="0" hangingPunct="1"/>
                      <a:r>
                        <a:rPr lang="en-US" sz="1000" b="1" kern="1200" dirty="0">
                          <a:solidFill>
                            <a:schemeClr val="dk1"/>
                          </a:solidFill>
                        </a:rPr>
                        <a:t>ExpressRoute Direct</a:t>
                      </a:r>
                      <a:endParaRPr lang="en-US" sz="1000" b="1" kern="1200" dirty="0">
                        <a:solidFill>
                          <a:schemeClr val="dk1"/>
                        </a:solidFill>
                        <a:latin typeface="+mn-lt"/>
                        <a:ea typeface="+mn-ea"/>
                        <a:cs typeface="+mn-cs"/>
                      </a:endParaRPr>
                    </a:p>
                  </a:txBody>
                  <a:tcPr anchor="ctr"/>
                </a:tc>
                <a:tc>
                  <a:txBody>
                    <a:bodyPr/>
                    <a:lstStyle/>
                    <a:p>
                      <a:pPr algn="ctr"/>
                      <a:r>
                        <a:rPr lang="en-US" sz="1000" b="1" dirty="0"/>
                        <a:t>Is the “Admin State” of both Links of your ExpressRoute Direct in “Enabled” state?</a:t>
                      </a:r>
                    </a:p>
                  </a:txBody>
                  <a:tcPr anchor="ctr"/>
                </a:tc>
                <a:tc>
                  <a:txBody>
                    <a:bodyPr/>
                    <a:lstStyle/>
                    <a:p>
                      <a:pPr algn="ctr"/>
                      <a:r>
                        <a:rPr lang="en-US" sz="1000" b="1" dirty="0"/>
                        <a:t>Is your ExpressRoute Direct over-subscribed?</a:t>
                      </a: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1488158130"/>
                  </a:ext>
                </a:extLst>
              </a:tr>
              <a:tr h="242559">
                <a:tc>
                  <a:txBody>
                    <a:bodyPr/>
                    <a:lstStyle/>
                    <a:p>
                      <a:pPr marL="0" lvl="2" algn="l" defTabSz="932746" rtl="0" eaLnBrk="1" latinLnBrk="0" hangingPunct="1"/>
                      <a:r>
                        <a:rPr lang="en-US" sz="1000" b="0" kern="1200" dirty="0">
                          <a:solidFill>
                            <a:schemeClr val="dk1"/>
                          </a:solidFill>
                        </a:rPr>
                        <a:t>Expressroutedirectname-1</a:t>
                      </a:r>
                      <a:endParaRPr lang="en-US" sz="1000" b="0" kern="1200" dirty="0">
                        <a:solidFill>
                          <a:schemeClr val="dk1"/>
                        </a:solidFill>
                        <a:latin typeface="+mn-lt"/>
                        <a:ea typeface="+mn-ea"/>
                        <a:cs typeface="+mn-cs"/>
                      </a:endParaRPr>
                    </a:p>
                  </a:txBody>
                  <a:tcPr anchor="ctr"/>
                </a:tc>
                <a:tc>
                  <a:txBody>
                    <a:bodyPr/>
                    <a:lstStyle/>
                    <a:p>
                      <a:pPr algn="ctr"/>
                      <a:r>
                        <a:rPr lang="en-US" sz="1000" dirty="0"/>
                        <a:t>Yes</a:t>
                      </a:r>
                    </a:p>
                  </a:txBody>
                  <a:tcPr anchor="ctr"/>
                </a:tc>
                <a:tc>
                  <a:txBody>
                    <a:bodyPr/>
                    <a:lstStyle/>
                    <a:p>
                      <a:pPr algn="ctr"/>
                      <a:r>
                        <a:rPr lang="en-US" sz="1000" b="0" dirty="0">
                          <a:solidFill>
                            <a:srgbClr val="000000"/>
                          </a:solidFill>
                        </a:rPr>
                        <a:t>No</a:t>
                      </a: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3220993052"/>
                  </a:ext>
                </a:extLst>
              </a:tr>
              <a:tr h="242559">
                <a:tc>
                  <a:txBody>
                    <a:bodyPr/>
                    <a:lstStyle/>
                    <a:p>
                      <a:pPr marL="466372" lvl="3" algn="l" defTabSz="932746" rtl="0" eaLnBrk="1" latinLnBrk="0" hangingPunct="1"/>
                      <a:endParaRPr lang="en-US" sz="1000" b="0" kern="1200" dirty="0">
                        <a:solidFill>
                          <a:schemeClr val="dk1"/>
                        </a:solidFill>
                        <a:latin typeface="+mn-lt"/>
                        <a:ea typeface="+mn-ea"/>
                        <a:cs typeface="+mn-cs"/>
                      </a:endParaRPr>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tc>
                  <a:txBody>
                    <a:bodyPr/>
                    <a:lstStyle/>
                    <a:p>
                      <a:pPr algn="ctr"/>
                      <a:endParaRPr lang="en-US" sz="1000" dirty="0"/>
                    </a:p>
                  </a:txBody>
                  <a:tcPr anchor="ctr"/>
                </a:tc>
                <a:extLst>
                  <a:ext uri="{0D108BD9-81ED-4DB2-BD59-A6C34878D82A}">
                    <a16:rowId xmlns:a16="http://schemas.microsoft.com/office/drawing/2014/main" val="1148979663"/>
                  </a:ext>
                </a:extLst>
              </a:tr>
            </a:tbl>
          </a:graphicData>
        </a:graphic>
      </p:graphicFrame>
    </p:spTree>
    <p:extLst>
      <p:ext uri="{BB962C8B-B14F-4D97-AF65-F5344CB8AC3E}">
        <p14:creationId xmlns:p14="http://schemas.microsoft.com/office/powerpoint/2010/main" val="3603340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t>Service Health Alerts for Resiliency</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117888402"/>
              </p:ext>
            </p:extLst>
          </p:nvPr>
        </p:nvGraphicFramePr>
        <p:xfrm>
          <a:off x="38629" y="1180674"/>
          <a:ext cx="12100561" cy="5009064"/>
        </p:xfrm>
        <a:graphic>
          <a:graphicData uri="http://schemas.openxmlformats.org/drawingml/2006/table">
            <a:tbl>
              <a:tblPr firstRow="1" bandRow="1">
                <a:tableStyleId>{00A15C55-8517-42AA-B614-E9B94910E393}</a:tableStyleId>
              </a:tblPr>
              <a:tblGrid>
                <a:gridCol w="2586378">
                  <a:extLst>
                    <a:ext uri="{9D8B030D-6E8A-4147-A177-3AD203B41FA5}">
                      <a16:colId xmlns:a16="http://schemas.microsoft.com/office/drawing/2014/main" val="216684026"/>
                    </a:ext>
                  </a:extLst>
                </a:gridCol>
                <a:gridCol w="2535061">
                  <a:extLst>
                    <a:ext uri="{9D8B030D-6E8A-4147-A177-3AD203B41FA5}">
                      <a16:colId xmlns:a16="http://schemas.microsoft.com/office/drawing/2014/main" val="3875941315"/>
                    </a:ext>
                  </a:extLst>
                </a:gridCol>
                <a:gridCol w="944233">
                  <a:extLst>
                    <a:ext uri="{9D8B030D-6E8A-4147-A177-3AD203B41FA5}">
                      <a16:colId xmlns:a16="http://schemas.microsoft.com/office/drawing/2014/main" val="4023836002"/>
                    </a:ext>
                  </a:extLst>
                </a:gridCol>
                <a:gridCol w="733379">
                  <a:extLst>
                    <a:ext uri="{9D8B030D-6E8A-4147-A177-3AD203B41FA5}">
                      <a16:colId xmlns:a16="http://schemas.microsoft.com/office/drawing/2014/main" val="1229423019"/>
                    </a:ext>
                  </a:extLst>
                </a:gridCol>
                <a:gridCol w="1370619">
                  <a:extLst>
                    <a:ext uri="{9D8B030D-6E8A-4147-A177-3AD203B41FA5}">
                      <a16:colId xmlns:a16="http://schemas.microsoft.com/office/drawing/2014/main" val="450747844"/>
                    </a:ext>
                  </a:extLst>
                </a:gridCol>
                <a:gridCol w="1098184">
                  <a:extLst>
                    <a:ext uri="{9D8B030D-6E8A-4147-A177-3AD203B41FA5}">
                      <a16:colId xmlns:a16="http://schemas.microsoft.com/office/drawing/2014/main" val="2552373973"/>
                    </a:ext>
                  </a:extLst>
                </a:gridCol>
                <a:gridCol w="954497">
                  <a:extLst>
                    <a:ext uri="{9D8B030D-6E8A-4147-A177-3AD203B41FA5}">
                      <a16:colId xmlns:a16="http://schemas.microsoft.com/office/drawing/2014/main" val="4288647603"/>
                    </a:ext>
                  </a:extLst>
                </a:gridCol>
                <a:gridCol w="915020">
                  <a:extLst>
                    <a:ext uri="{9D8B030D-6E8A-4147-A177-3AD203B41FA5}">
                      <a16:colId xmlns:a16="http://schemas.microsoft.com/office/drawing/2014/main" val="2574389261"/>
                    </a:ext>
                  </a:extLst>
                </a:gridCol>
                <a:gridCol w="963190">
                  <a:extLst>
                    <a:ext uri="{9D8B030D-6E8A-4147-A177-3AD203B41FA5}">
                      <a16:colId xmlns:a16="http://schemas.microsoft.com/office/drawing/2014/main" val="3033138154"/>
                    </a:ext>
                  </a:extLst>
                </a:gridCol>
              </a:tblGrid>
              <a:tr h="343326">
                <a:tc>
                  <a:txBody>
                    <a:bodyPr/>
                    <a:lstStyle/>
                    <a:p>
                      <a:pPr algn="ctr"/>
                      <a:r>
                        <a:rPr lang="en-US" sz="1050" dirty="0"/>
                        <a:t>Subscriptions</a:t>
                      </a:r>
                    </a:p>
                  </a:txBody>
                  <a:tcPr anchor="ctr"/>
                </a:tc>
                <a:tc>
                  <a:txBody>
                    <a:bodyPr/>
                    <a:lstStyle/>
                    <a:p>
                      <a:pPr algn="ctr"/>
                      <a:r>
                        <a:rPr lang="en-US" sz="1050" dirty="0"/>
                        <a:t>Alerts</a:t>
                      </a:r>
                    </a:p>
                  </a:txBody>
                  <a:tcPr anchor="ctr"/>
                </a:tc>
                <a:tc gridSpan="7">
                  <a:txBody>
                    <a:bodyPr/>
                    <a:lstStyle/>
                    <a:p>
                      <a:pPr algn="ctr"/>
                      <a:r>
                        <a:rPr lang="en-US" sz="1050" dirty="0"/>
                        <a:t>Service </a:t>
                      </a:r>
                      <a:r>
                        <a:rPr lang="en-US" sz="1050"/>
                        <a:t>Health Alerts configured </a:t>
                      </a:r>
                      <a:r>
                        <a:rPr lang="en-US" sz="1050" dirty="0"/>
                        <a:t>to monitor:</a:t>
                      </a:r>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endParaRPr lang="en-US" sz="800" dirty="0"/>
                    </a:p>
                  </a:txBody>
                  <a:tcPr anchor="ctr"/>
                </a:tc>
                <a:tc hMerge="1">
                  <a:txBody>
                    <a:bodyPr/>
                    <a:lstStyle/>
                    <a:p>
                      <a:pPr algn="ctr"/>
                      <a:endParaRPr lang="en-US" sz="1050" dirty="0"/>
                    </a:p>
                  </a:txBody>
                  <a:tcPr anchor="ctr"/>
                </a:tc>
                <a:tc hMerge="1">
                  <a:txBody>
                    <a:bodyPr/>
                    <a:lstStyle/>
                    <a:p>
                      <a:pPr algn="ctr"/>
                      <a:endParaRPr lang="en-US" sz="1050" dirty="0"/>
                    </a:p>
                  </a:txBody>
                  <a:tcPr anchor="ctr"/>
                </a:tc>
                <a:extLst>
                  <a:ext uri="{0D108BD9-81ED-4DB2-BD59-A6C34878D82A}">
                    <a16:rowId xmlns:a16="http://schemas.microsoft.com/office/drawing/2014/main" val="2079067677"/>
                  </a:ext>
                </a:extLst>
              </a:tr>
              <a:tr h="640080">
                <a:tc>
                  <a:txBody>
                    <a:bodyPr/>
                    <a:lstStyle/>
                    <a:p>
                      <a:pPr algn="ctr"/>
                      <a:r>
                        <a:rPr lang="en-US" sz="1000" b="1" dirty="0"/>
                        <a:t>Subscription Name</a:t>
                      </a:r>
                    </a:p>
                  </a:txBody>
                  <a:tcPr anchor="ctr"/>
                </a:tc>
                <a:tc>
                  <a:txBody>
                    <a:bodyPr/>
                    <a:lstStyle/>
                    <a:p>
                      <a:pPr algn="ctr"/>
                      <a:r>
                        <a:rPr lang="en-US" sz="1000" b="1" dirty="0"/>
                        <a:t>Alert Name</a:t>
                      </a:r>
                    </a:p>
                  </a:txBody>
                  <a:tcPr anchor="ctr"/>
                </a:tc>
                <a:tc>
                  <a:txBody>
                    <a:bodyPr/>
                    <a:lstStyle/>
                    <a:p>
                      <a:pPr algn="ctr"/>
                      <a:r>
                        <a:rPr lang="en-US" sz="900" b="1" dirty="0"/>
                        <a:t>All Azure Services?</a:t>
                      </a:r>
                    </a:p>
                  </a:txBody>
                  <a:tcPr anchor="ctr"/>
                </a:tc>
                <a:tc>
                  <a:txBody>
                    <a:bodyPr/>
                    <a:lstStyle/>
                    <a:p>
                      <a:pPr algn="ctr"/>
                      <a:r>
                        <a:rPr lang="en-US" sz="900" b="1" dirty="0"/>
                        <a:t>All Regions?</a:t>
                      </a:r>
                    </a:p>
                  </a:txBody>
                  <a:tcPr anchor="ctr"/>
                </a:tc>
                <a:tc>
                  <a:txBody>
                    <a:bodyPr/>
                    <a:lstStyle/>
                    <a:p>
                      <a:pPr algn="ctr"/>
                      <a:r>
                        <a:rPr lang="en-US" sz="900" b="1" dirty="0"/>
                        <a:t>Event Type:</a:t>
                      </a:r>
                    </a:p>
                    <a:p>
                      <a:pPr algn="ctr"/>
                      <a:r>
                        <a:rPr lang="en-US" sz="900" b="1" dirty="0"/>
                        <a:t>Service Issues?</a:t>
                      </a:r>
                    </a:p>
                  </a:txBody>
                  <a:tcPr anchor="ctr"/>
                </a:tc>
                <a:tc>
                  <a:txBody>
                    <a:bodyPr/>
                    <a:lstStyle/>
                    <a:p>
                      <a:pPr algn="ctr"/>
                      <a:r>
                        <a:rPr lang="en-US" sz="900" b="1" dirty="0"/>
                        <a:t>Event Type:</a:t>
                      </a:r>
                    </a:p>
                    <a:p>
                      <a:pPr algn="ctr"/>
                      <a:r>
                        <a:rPr lang="en-US" sz="900" b="1" dirty="0"/>
                        <a:t>Planned Maintenance?</a:t>
                      </a:r>
                    </a:p>
                  </a:txBody>
                  <a:tcPr anchor="ctr"/>
                </a:tc>
                <a:tc>
                  <a:txBody>
                    <a:bodyPr/>
                    <a:lstStyle/>
                    <a:p>
                      <a:pPr algn="ctr"/>
                      <a:r>
                        <a:rPr lang="en-US" sz="900" b="1" dirty="0"/>
                        <a:t>Event Type:</a:t>
                      </a:r>
                    </a:p>
                    <a:p>
                      <a:pPr algn="ctr"/>
                      <a:r>
                        <a:rPr lang="en-US" sz="900" b="1" dirty="0"/>
                        <a:t>Health Advisories?</a:t>
                      </a:r>
                    </a:p>
                    <a:p>
                      <a:pPr algn="ctr"/>
                      <a:endParaRPr lang="en-US" sz="900" b="1" dirty="0"/>
                    </a:p>
                  </a:txBody>
                  <a:tcPr anchor="ctr"/>
                </a:tc>
                <a:tc>
                  <a:txBody>
                    <a:bodyPr/>
                    <a:lstStyle/>
                    <a:p>
                      <a:pPr algn="ctr"/>
                      <a:r>
                        <a:rPr lang="en-US" sz="900" b="1" dirty="0"/>
                        <a:t>Event Type:</a:t>
                      </a:r>
                    </a:p>
                    <a:p>
                      <a:pPr algn="ctr"/>
                      <a:r>
                        <a:rPr lang="en-US" sz="900" b="1" dirty="0"/>
                        <a:t>Security Advisory?</a:t>
                      </a:r>
                    </a:p>
                    <a:p>
                      <a:pPr algn="ctr"/>
                      <a:endParaRPr lang="en-US" sz="900" b="1" dirty="0"/>
                    </a:p>
                  </a:txBody>
                  <a:tcPr anchor="ctr"/>
                </a:tc>
                <a:tc>
                  <a:txBody>
                    <a:bodyPr/>
                    <a:lstStyle/>
                    <a:p>
                      <a:pPr algn="ctr"/>
                      <a:r>
                        <a:rPr lang="en-US" sz="900" b="1" dirty="0"/>
                        <a:t>Automatically triggering Actions to your teams?</a:t>
                      </a:r>
                    </a:p>
                  </a:txBody>
                  <a:tcPr anchor="ctr"/>
                </a:tc>
                <a:extLst>
                  <a:ext uri="{0D108BD9-81ED-4DB2-BD59-A6C34878D82A}">
                    <a16:rowId xmlns:a16="http://schemas.microsoft.com/office/drawing/2014/main" val="3176836022"/>
                  </a:ext>
                </a:extLst>
              </a:tr>
              <a:tr h="398538">
                <a:tc>
                  <a:txBody>
                    <a:bodyPr/>
                    <a:lstStyle/>
                    <a:p>
                      <a:pPr algn="ctr"/>
                      <a:r>
                        <a:rPr lang="en-US" sz="1000" b="0" dirty="0">
                          <a:solidFill>
                            <a:srgbClr val="000000"/>
                          </a:solidFill>
                        </a:rPr>
                        <a:t>Sub name 1</a:t>
                      </a:r>
                    </a:p>
                  </a:txBody>
                  <a:tcPr anchor="ctr"/>
                </a:tc>
                <a:tc>
                  <a:txBody>
                    <a:bodyPr/>
                    <a:lstStyle/>
                    <a:p>
                      <a:pPr algn="ctr"/>
                      <a:r>
                        <a:rPr lang="en-US" sz="1000" b="0" dirty="0">
                          <a:solidFill>
                            <a:srgbClr val="000000"/>
                          </a:solidFill>
                        </a:rPr>
                        <a:t>Name</a:t>
                      </a:r>
                    </a:p>
                  </a:txBody>
                  <a:tcPr anchor="ctr"/>
                </a:tc>
                <a:tc>
                  <a:txBody>
                    <a:bodyPr/>
                    <a:lstStyle/>
                    <a:p>
                      <a:pPr algn="ctr"/>
                      <a:r>
                        <a:rPr lang="en-US" sz="1100" b="1" dirty="0">
                          <a:solidFill>
                            <a:srgbClr val="000000"/>
                          </a:solidFill>
                        </a:rPr>
                        <a:t>Yes</a:t>
                      </a:r>
                    </a:p>
                  </a:txBody>
                  <a:tcPr anchor="ctr"/>
                </a:tc>
                <a:tc>
                  <a:txBody>
                    <a:bodyPr/>
                    <a:lstStyle/>
                    <a:p>
                      <a:pPr algn="ctr"/>
                      <a:r>
                        <a:rPr lang="en-US" sz="1100" b="1" dirty="0">
                          <a:solidFill>
                            <a:srgbClr val="000000"/>
                          </a:solidFill>
                        </a:rPr>
                        <a:t>Yes</a:t>
                      </a:r>
                    </a:p>
                  </a:txBody>
                  <a:tcPr anchor="ctr"/>
                </a:tc>
                <a:tc>
                  <a:txBody>
                    <a:bodyPr/>
                    <a:lstStyle/>
                    <a:p>
                      <a:pPr algn="ctr"/>
                      <a:r>
                        <a:rPr lang="en-US" sz="1100" b="1" dirty="0">
                          <a:solidFill>
                            <a:srgbClr val="000000"/>
                          </a:solidFill>
                        </a:rPr>
                        <a:t>Yes</a:t>
                      </a:r>
                    </a:p>
                  </a:txBody>
                  <a:tcPr anchor="ctr"/>
                </a:tc>
                <a:tc>
                  <a:txBody>
                    <a:bodyPr/>
                    <a:lstStyle/>
                    <a:p>
                      <a:pPr algn="ctr"/>
                      <a:r>
                        <a:rPr lang="en-US" sz="1100" b="1" dirty="0">
                          <a:solidFill>
                            <a:srgbClr val="000000"/>
                          </a:solidFill>
                        </a:rPr>
                        <a:t>Yes</a:t>
                      </a:r>
                    </a:p>
                  </a:txBody>
                  <a:tcPr anchor="ctr"/>
                </a:tc>
                <a:tc>
                  <a:txBody>
                    <a:bodyPr/>
                    <a:lstStyle/>
                    <a:p>
                      <a:pPr algn="ctr"/>
                      <a:r>
                        <a:rPr lang="en-US" sz="1100" b="1" dirty="0">
                          <a:solidFill>
                            <a:srgbClr val="000000"/>
                          </a:solidFill>
                        </a:rPr>
                        <a:t>Yes</a:t>
                      </a:r>
                    </a:p>
                  </a:txBody>
                  <a:tcPr anchor="ct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100" b="1" dirty="0">
                          <a:solidFill>
                            <a:srgbClr val="000000"/>
                          </a:solidFill>
                        </a:rPr>
                        <a:t>Yes</a:t>
                      </a:r>
                    </a:p>
                  </a:txBody>
                  <a:tcPr anchor="ctr"/>
                </a:tc>
                <a:tc>
                  <a:txBody>
                    <a:bodyPr/>
                    <a:lstStyle/>
                    <a:p>
                      <a:pPr algn="ctr"/>
                      <a:r>
                        <a:rPr lang="en-US" sz="1100" b="1" dirty="0">
                          <a:solidFill>
                            <a:srgbClr val="000000"/>
                          </a:solidFill>
                        </a:rPr>
                        <a:t>Yes</a:t>
                      </a:r>
                    </a:p>
                  </a:txBody>
                  <a:tcPr anchor="ctr"/>
                </a:tc>
                <a:extLst>
                  <a:ext uri="{0D108BD9-81ED-4DB2-BD59-A6C34878D82A}">
                    <a16:rowId xmlns:a16="http://schemas.microsoft.com/office/drawing/2014/main" val="3416576174"/>
                  </a:ext>
                </a:extLst>
              </a:tr>
              <a:tr h="245254">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152049813"/>
                  </a:ext>
                </a:extLst>
              </a:tr>
              <a:tr h="245254">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220993052"/>
                  </a:ext>
                </a:extLst>
              </a:tr>
              <a:tr h="245254">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1148979663"/>
                  </a:ext>
                </a:extLst>
              </a:tr>
              <a:tr h="245254">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1879755149"/>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4034618283"/>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361435791"/>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2798767275"/>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909256665"/>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725047"/>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163658132"/>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681882284"/>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652019536"/>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1973758985"/>
                  </a:ext>
                </a:extLst>
              </a:tr>
              <a:tr h="0">
                <a:tc>
                  <a:txBody>
                    <a:bodyPr/>
                    <a:lstStyle/>
                    <a:p>
                      <a:pPr algn="ctr"/>
                      <a:endParaRPr lang="en-US" sz="1000" b="0" dirty="0">
                        <a:solidFill>
                          <a:srgbClr val="000000"/>
                        </a:solidFill>
                      </a:endParaRPr>
                    </a:p>
                  </a:txBody>
                  <a:tcPr anchor="ctr"/>
                </a:tc>
                <a:tc>
                  <a:txBody>
                    <a:bodyPr/>
                    <a:lstStyle/>
                    <a:p>
                      <a:pPr algn="ctr"/>
                      <a:endParaRPr lang="en-US" sz="1000" b="0"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tc>
                  <a:txBody>
                    <a:bodyPr/>
                    <a:lstStyle/>
                    <a:p>
                      <a:pPr algn="ctr"/>
                      <a:endParaRPr lang="en-US" sz="1100" b="1" dirty="0">
                        <a:solidFill>
                          <a:srgbClr val="000000"/>
                        </a:solidFill>
                      </a:endParaRPr>
                    </a:p>
                  </a:txBody>
                  <a:tcPr anchor="ctr"/>
                </a:tc>
                <a:extLst>
                  <a:ext uri="{0D108BD9-81ED-4DB2-BD59-A6C34878D82A}">
                    <a16:rowId xmlns:a16="http://schemas.microsoft.com/office/drawing/2014/main" val="3648776811"/>
                  </a:ext>
                </a:extLst>
              </a:tr>
            </a:tbl>
          </a:graphicData>
        </a:graphic>
      </p:graphicFrame>
    </p:spTree>
    <p:extLst>
      <p:ext uri="{BB962C8B-B14F-4D97-AF65-F5344CB8AC3E}">
        <p14:creationId xmlns:p14="http://schemas.microsoft.com/office/powerpoint/2010/main" val="7309151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2B20C-EB27-D306-D42F-947094D4ED29}"/>
              </a:ext>
            </a:extLst>
          </p:cNvPr>
          <p:cNvSpPr>
            <a:spLocks noGrp="1"/>
          </p:cNvSpPr>
          <p:nvPr>
            <p:ph type="title"/>
          </p:nvPr>
        </p:nvSpPr>
        <p:spPr/>
        <p:txBody>
          <a:bodyPr/>
          <a:lstStyle/>
          <a:p>
            <a:r>
              <a:rPr lang="en-US" dirty="0"/>
              <a:t>Health and Risk Recommendations</a:t>
            </a:r>
          </a:p>
        </p:txBody>
      </p:sp>
      <p:sp>
        <p:nvSpPr>
          <p:cNvPr id="5" name="Text Placeholder 4">
            <a:extLst>
              <a:ext uri="{FF2B5EF4-FFF2-40B4-BE49-F238E27FC236}">
                <a16:creationId xmlns:a16="http://schemas.microsoft.com/office/drawing/2014/main" id="{344B4E56-806C-89E4-E5E4-EEAC490E0D25}"/>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7499985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b="1" dirty="0">
                <a:solidFill>
                  <a:srgbClr val="C00000"/>
                </a:solidFill>
              </a:rPr>
              <a:t>High</a:t>
            </a:r>
            <a:r>
              <a:rPr lang="en-US" dirty="0"/>
              <a:t> Impact issues - Recommendations</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1038847639"/>
              </p:ext>
            </p:extLst>
          </p:nvPr>
        </p:nvGraphicFramePr>
        <p:xfrm>
          <a:off x="54142" y="1321635"/>
          <a:ext cx="12091736" cy="5214335"/>
        </p:xfrm>
        <a:graphic>
          <a:graphicData uri="http://schemas.openxmlformats.org/drawingml/2006/table">
            <a:tbl>
              <a:tblPr firstRow="1" bandRow="1">
                <a:tableStyleId>{F5AB1C69-6EDB-4FF4-983F-18BD219EF322}</a:tableStyleId>
              </a:tblPr>
              <a:tblGrid>
                <a:gridCol w="433137">
                  <a:extLst>
                    <a:ext uri="{9D8B030D-6E8A-4147-A177-3AD203B41FA5}">
                      <a16:colId xmlns:a16="http://schemas.microsoft.com/office/drawing/2014/main" val="3093542262"/>
                    </a:ext>
                  </a:extLst>
                </a:gridCol>
                <a:gridCol w="7043678">
                  <a:extLst>
                    <a:ext uri="{9D8B030D-6E8A-4147-A177-3AD203B41FA5}">
                      <a16:colId xmlns:a16="http://schemas.microsoft.com/office/drawing/2014/main" val="2018168186"/>
                    </a:ext>
                  </a:extLst>
                </a:gridCol>
                <a:gridCol w="3562159">
                  <a:extLst>
                    <a:ext uri="{9D8B030D-6E8A-4147-A177-3AD203B41FA5}">
                      <a16:colId xmlns:a16="http://schemas.microsoft.com/office/drawing/2014/main" val="4023836002"/>
                    </a:ext>
                  </a:extLst>
                </a:gridCol>
                <a:gridCol w="1052762">
                  <a:extLst>
                    <a:ext uri="{9D8B030D-6E8A-4147-A177-3AD203B41FA5}">
                      <a16:colId xmlns:a16="http://schemas.microsoft.com/office/drawing/2014/main" val="1229423019"/>
                    </a:ext>
                  </a:extLst>
                </a:gridCol>
              </a:tblGrid>
              <a:tr h="634692">
                <a:tc>
                  <a:txBody>
                    <a:bodyPr/>
                    <a:lstStyle/>
                    <a:p>
                      <a:pPr algn="ctr"/>
                      <a:r>
                        <a:rPr lang="en-US" sz="1050" b="1" dirty="0"/>
                        <a:t>#</a:t>
                      </a:r>
                    </a:p>
                  </a:txBody>
                  <a:tcPr anchor="ctr">
                    <a:solidFill>
                      <a:srgbClr val="CC3300"/>
                    </a:solidFill>
                  </a:tcPr>
                </a:tc>
                <a:tc>
                  <a:txBody>
                    <a:bodyPr/>
                    <a:lstStyle/>
                    <a:p>
                      <a:pPr algn="ctr"/>
                      <a:r>
                        <a:rPr lang="en-US" sz="1050" dirty="0"/>
                        <a:t>Recommendations</a:t>
                      </a:r>
                    </a:p>
                  </a:txBody>
                  <a:tcPr anchor="ctr">
                    <a:solidFill>
                      <a:srgbClr val="CC3300"/>
                    </a:solidFill>
                  </a:tcPr>
                </a:tc>
                <a:tc>
                  <a:txBody>
                    <a:bodyPr/>
                    <a:lstStyle/>
                    <a:p>
                      <a:pPr algn="ctr"/>
                      <a:r>
                        <a:rPr lang="en-US" sz="800" dirty="0"/>
                        <a:t>Azure Service / WAF / Architecture Design</a:t>
                      </a:r>
                    </a:p>
                  </a:txBody>
                  <a:tcPr anchor="ctr">
                    <a:solidFill>
                      <a:srgbClr val="CC3300"/>
                    </a:solidFill>
                  </a:tcP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dirty="0"/>
                        <a:t># of Impacted Resources</a:t>
                      </a:r>
                      <a:endParaRPr lang="en-US" sz="800" dirty="0"/>
                    </a:p>
                  </a:txBody>
                  <a:tcPr anchor="ctr">
                    <a:solidFill>
                      <a:srgbClr val="CC3300"/>
                    </a:solidFill>
                  </a:tcPr>
                </a:tc>
                <a:extLst>
                  <a:ext uri="{0D108BD9-81ED-4DB2-BD59-A6C34878D82A}">
                    <a16:rowId xmlns:a16="http://schemas.microsoft.com/office/drawing/2014/main" val="2079067677"/>
                  </a:ext>
                </a:extLst>
              </a:tr>
              <a:tr h="392391">
                <a:tc>
                  <a:txBody>
                    <a:bodyPr/>
                    <a:lstStyle/>
                    <a:p>
                      <a:pPr algn="ctr"/>
                      <a:r>
                        <a:rPr lang="en-US" sz="1100" b="0" dirty="0"/>
                        <a:t>1</a:t>
                      </a:r>
                    </a:p>
                  </a:txBody>
                  <a:tcPr anchor="ctr"/>
                </a:tc>
                <a:tc>
                  <a:txBody>
                    <a:bodyPr/>
                    <a:lstStyle/>
                    <a:p>
                      <a:pPr algn="l"/>
                      <a:r>
                        <a:rPr lang="en-US" sz="1100" b="0" dirty="0"/>
                        <a:t>Use Zone-redundant gateway SKUs</a:t>
                      </a:r>
                    </a:p>
                  </a:txBody>
                  <a:tcPr anchor="ctr"/>
                </a:tc>
                <a:tc>
                  <a:txBody>
                    <a:bodyPr/>
                    <a:lstStyle/>
                    <a:p>
                      <a:pPr algn="ctr"/>
                      <a:r>
                        <a:rPr lang="en-US" sz="1100" dirty="0"/>
                        <a:t>ExpressRoute Gateway</a:t>
                      </a:r>
                    </a:p>
                  </a:txBody>
                  <a:tcPr anchor="ctr"/>
                </a:tc>
                <a:tc>
                  <a:txBody>
                    <a:bodyPr/>
                    <a:lstStyle/>
                    <a:p>
                      <a:pPr algn="ctr"/>
                      <a:r>
                        <a:rPr lang="en-US" sz="1100" dirty="0"/>
                        <a:t>2</a:t>
                      </a:r>
                    </a:p>
                  </a:txBody>
                  <a:tcPr anchor="ctr"/>
                </a:tc>
                <a:extLst>
                  <a:ext uri="{0D108BD9-81ED-4DB2-BD59-A6C34878D82A}">
                    <a16:rowId xmlns:a16="http://schemas.microsoft.com/office/drawing/2014/main" val="3176836022"/>
                  </a:ext>
                </a:extLst>
              </a:tr>
              <a:tr h="392391">
                <a:tc>
                  <a:txBody>
                    <a:bodyPr/>
                    <a:lstStyle/>
                    <a:p>
                      <a:pPr lvl="0" algn="ctr"/>
                      <a:r>
                        <a:rPr lang="en-US" sz="1100" b="0" dirty="0"/>
                        <a:t>2</a:t>
                      </a:r>
                    </a:p>
                  </a:txBody>
                  <a:tcPr anchor="ctr"/>
                </a:tc>
                <a:tc>
                  <a:txBody>
                    <a:bodyPr/>
                    <a:lstStyle/>
                    <a:p>
                      <a:pPr lvl="0" algn="l"/>
                      <a:r>
                        <a:rPr lang="en-US" sz="1100" b="0" dirty="0"/>
                        <a:t>Ensure the Availability Targets are well defined and communicated across teams working on the Workload.</a:t>
                      </a:r>
                    </a:p>
                  </a:txBody>
                  <a:tcPr anchor="ctr"/>
                </a:tc>
                <a:tc>
                  <a:txBody>
                    <a:bodyPr/>
                    <a:lstStyle/>
                    <a:p>
                      <a:pPr algn="ctr"/>
                      <a:r>
                        <a:rPr lang="en-US" sz="1100" dirty="0"/>
                        <a:t>WAF - 1. Define</a:t>
                      </a:r>
                    </a:p>
                  </a:txBody>
                  <a:tcPr anchor="ctr"/>
                </a:tc>
                <a:tc>
                  <a:txBody>
                    <a:bodyPr/>
                    <a:lstStyle/>
                    <a:p>
                      <a:pPr algn="ctr"/>
                      <a:r>
                        <a:rPr lang="en-US" sz="1100" dirty="0"/>
                        <a:t>Workload</a:t>
                      </a:r>
                    </a:p>
                  </a:txBody>
                  <a:tcPr anchor="ctr"/>
                </a:tc>
                <a:extLst>
                  <a:ext uri="{0D108BD9-81ED-4DB2-BD59-A6C34878D82A}">
                    <a16:rowId xmlns:a16="http://schemas.microsoft.com/office/drawing/2014/main" val="57884556"/>
                  </a:ext>
                </a:extLst>
              </a:tr>
              <a:tr h="340247">
                <a:tc>
                  <a:txBody>
                    <a:bodyPr/>
                    <a:lstStyle/>
                    <a:p>
                      <a:pPr lvl="0" algn="ctr"/>
                      <a:r>
                        <a:rPr lang="en-US" sz="1100" b="0" dirty="0"/>
                        <a:t>3</a:t>
                      </a:r>
                    </a:p>
                  </a:txBody>
                  <a:tcPr anchor="ctr"/>
                </a:tc>
                <a:tc>
                  <a:txBody>
                    <a:bodyPr/>
                    <a:lstStyle/>
                    <a:p>
                      <a:pPr lvl="0" algn="l"/>
                      <a:r>
                        <a:rPr lang="en-US" sz="1100" b="0" dirty="0"/>
                        <a:t>Production VMs should be using SSD disks</a:t>
                      </a:r>
                    </a:p>
                  </a:txBody>
                  <a:tcPr anchor="ctr"/>
                </a:tc>
                <a:tc>
                  <a:txBody>
                    <a:bodyPr/>
                    <a:lstStyle/>
                    <a:p>
                      <a:pPr algn="ctr"/>
                      <a:r>
                        <a:rPr lang="en-US" sz="1100" dirty="0"/>
                        <a:t>Virtual Machines</a:t>
                      </a:r>
                    </a:p>
                  </a:txBody>
                  <a:tcPr anchor="ctr"/>
                </a:tc>
                <a:tc>
                  <a:txBody>
                    <a:bodyPr/>
                    <a:lstStyle/>
                    <a:p>
                      <a:pPr algn="ctr"/>
                      <a:r>
                        <a:rPr lang="en-US" sz="1100" dirty="0"/>
                        <a:t>40</a:t>
                      </a:r>
                    </a:p>
                  </a:txBody>
                  <a:tcPr anchor="ctr"/>
                </a:tc>
                <a:extLst>
                  <a:ext uri="{0D108BD9-81ED-4DB2-BD59-A6C34878D82A}">
                    <a16:rowId xmlns:a16="http://schemas.microsoft.com/office/drawing/2014/main" val="3416576174"/>
                  </a:ext>
                </a:extLst>
              </a:tr>
              <a:tr h="392391">
                <a:tc>
                  <a:txBody>
                    <a:bodyPr/>
                    <a:lstStyle/>
                    <a:p>
                      <a:pPr lvl="0" algn="ctr"/>
                      <a:r>
                        <a:rPr lang="en-US" sz="1100" b="0" dirty="0"/>
                        <a:t>4</a:t>
                      </a:r>
                    </a:p>
                  </a:txBody>
                  <a:tcPr anchor="ctr"/>
                </a:tc>
                <a:tc>
                  <a:txBody>
                    <a:bodyPr/>
                    <a:lstStyle/>
                    <a:p>
                      <a:pPr lvl="0" algn="l"/>
                      <a:r>
                        <a:rPr lang="en-US" sz="1100" b="0" dirty="0"/>
                        <a:t>Connect Vnets directly with Vnet Peering when traffic inspection is not required</a:t>
                      </a:r>
                    </a:p>
                  </a:txBody>
                  <a:tcPr anchor="ctr"/>
                </a:tc>
                <a:tc>
                  <a:txBody>
                    <a:bodyPr/>
                    <a:lstStyle/>
                    <a:p>
                      <a:pPr algn="ctr"/>
                      <a:r>
                        <a:rPr lang="en-US" sz="1100" dirty="0"/>
                        <a:t>Architecture Design</a:t>
                      </a:r>
                    </a:p>
                  </a:txBody>
                  <a:tcPr anchor="ctr"/>
                </a:tc>
                <a:tc>
                  <a:txBody>
                    <a:bodyPr/>
                    <a:lstStyle/>
                    <a:p>
                      <a:pPr algn="ctr"/>
                      <a:r>
                        <a:rPr lang="en-US" sz="1100" dirty="0"/>
                        <a:t>2</a:t>
                      </a:r>
                    </a:p>
                  </a:txBody>
                  <a:tcPr anchor="ctr"/>
                </a:tc>
                <a:extLst>
                  <a:ext uri="{0D108BD9-81ED-4DB2-BD59-A6C34878D82A}">
                    <a16:rowId xmlns:a16="http://schemas.microsoft.com/office/drawing/2014/main" val="31520498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868463326"/>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139424855"/>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761907888"/>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30878963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88606709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684539754"/>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3510008677"/>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dirty="0"/>
                    </a:p>
                  </a:txBody>
                  <a:tcPr anchor="ctr"/>
                </a:tc>
                <a:extLst>
                  <a:ext uri="{0D108BD9-81ED-4DB2-BD59-A6C34878D82A}">
                    <a16:rowId xmlns:a16="http://schemas.microsoft.com/office/drawing/2014/main" val="247501344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dirty="0"/>
                    </a:p>
                  </a:txBody>
                  <a:tcPr anchor="ctr"/>
                </a:tc>
                <a:extLst>
                  <a:ext uri="{0D108BD9-81ED-4DB2-BD59-A6C34878D82A}">
                    <a16:rowId xmlns:a16="http://schemas.microsoft.com/office/drawing/2014/main" val="1488158130"/>
                  </a:ext>
                </a:extLst>
              </a:tr>
            </a:tbl>
          </a:graphicData>
        </a:graphic>
      </p:graphicFrame>
    </p:spTree>
    <p:extLst>
      <p:ext uri="{BB962C8B-B14F-4D97-AF65-F5344CB8AC3E}">
        <p14:creationId xmlns:p14="http://schemas.microsoft.com/office/powerpoint/2010/main" val="325303063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dirty="0">
                <a:solidFill>
                  <a:srgbClr val="EB9100"/>
                </a:solidFill>
              </a:rPr>
              <a:t>Medium</a:t>
            </a:r>
            <a:r>
              <a:rPr lang="en-US" dirty="0"/>
              <a:t> Impact issues - Recommendations</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849035668"/>
              </p:ext>
            </p:extLst>
          </p:nvPr>
        </p:nvGraphicFramePr>
        <p:xfrm>
          <a:off x="48125" y="1321635"/>
          <a:ext cx="12085721" cy="5214335"/>
        </p:xfrm>
        <a:graphic>
          <a:graphicData uri="http://schemas.openxmlformats.org/drawingml/2006/table">
            <a:tbl>
              <a:tblPr firstRow="1" bandRow="1">
                <a:tableStyleId>{F5AB1C69-6EDB-4FF4-983F-18BD219EF322}</a:tableStyleId>
              </a:tblPr>
              <a:tblGrid>
                <a:gridCol w="439154">
                  <a:extLst>
                    <a:ext uri="{9D8B030D-6E8A-4147-A177-3AD203B41FA5}">
                      <a16:colId xmlns:a16="http://schemas.microsoft.com/office/drawing/2014/main" val="876465614"/>
                    </a:ext>
                  </a:extLst>
                </a:gridCol>
                <a:gridCol w="7033404">
                  <a:extLst>
                    <a:ext uri="{9D8B030D-6E8A-4147-A177-3AD203B41FA5}">
                      <a16:colId xmlns:a16="http://schemas.microsoft.com/office/drawing/2014/main" val="2018168186"/>
                    </a:ext>
                  </a:extLst>
                </a:gridCol>
                <a:gridCol w="3566417">
                  <a:extLst>
                    <a:ext uri="{9D8B030D-6E8A-4147-A177-3AD203B41FA5}">
                      <a16:colId xmlns:a16="http://schemas.microsoft.com/office/drawing/2014/main" val="4023836002"/>
                    </a:ext>
                  </a:extLst>
                </a:gridCol>
                <a:gridCol w="1046746">
                  <a:extLst>
                    <a:ext uri="{9D8B030D-6E8A-4147-A177-3AD203B41FA5}">
                      <a16:colId xmlns:a16="http://schemas.microsoft.com/office/drawing/2014/main" val="1229423019"/>
                    </a:ext>
                  </a:extLst>
                </a:gridCol>
              </a:tblGrid>
              <a:tr h="634692">
                <a:tc>
                  <a:txBody>
                    <a:bodyPr/>
                    <a:lstStyle/>
                    <a:p>
                      <a:pPr algn="ctr"/>
                      <a:r>
                        <a:rPr lang="en-US" sz="1050" dirty="0">
                          <a:solidFill>
                            <a:srgbClr val="000000"/>
                          </a:solidFill>
                        </a:rPr>
                        <a:t>#</a:t>
                      </a:r>
                    </a:p>
                  </a:txBody>
                  <a:tcPr anchor="ctr">
                    <a:solidFill>
                      <a:srgbClr val="FFCC00"/>
                    </a:solidFill>
                  </a:tcPr>
                </a:tc>
                <a:tc>
                  <a:txBody>
                    <a:bodyPr/>
                    <a:lstStyle/>
                    <a:p>
                      <a:pPr algn="ctr"/>
                      <a:r>
                        <a:rPr lang="en-US" sz="1050" dirty="0">
                          <a:solidFill>
                            <a:srgbClr val="000000"/>
                          </a:solidFill>
                        </a:rPr>
                        <a:t>Recommendations</a:t>
                      </a:r>
                    </a:p>
                  </a:txBody>
                  <a:tcPr anchor="ctr">
                    <a:solidFill>
                      <a:srgbClr val="FFCC00"/>
                    </a:solidFill>
                  </a:tcPr>
                </a:tc>
                <a:tc>
                  <a:txBody>
                    <a:bodyPr/>
                    <a:lstStyle/>
                    <a:p>
                      <a:pPr algn="ctr"/>
                      <a:r>
                        <a:rPr lang="en-US" sz="800" dirty="0">
                          <a:solidFill>
                            <a:srgbClr val="000000"/>
                          </a:solidFill>
                        </a:rPr>
                        <a:t>Azure Service / WAF / Architecture Design</a:t>
                      </a:r>
                    </a:p>
                  </a:txBody>
                  <a:tcPr anchor="ctr">
                    <a:solidFill>
                      <a:srgbClr val="FFCC00"/>
                    </a:solidFill>
                  </a:tcP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dirty="0">
                          <a:solidFill>
                            <a:srgbClr val="000000"/>
                          </a:solidFill>
                        </a:rPr>
                        <a:t># of Impacted Resources</a:t>
                      </a:r>
                      <a:endParaRPr lang="en-US" sz="800" dirty="0">
                        <a:solidFill>
                          <a:srgbClr val="000000"/>
                        </a:solidFill>
                      </a:endParaRPr>
                    </a:p>
                  </a:txBody>
                  <a:tcPr anchor="ctr">
                    <a:solidFill>
                      <a:srgbClr val="FFCC00"/>
                    </a:solidFill>
                  </a:tcPr>
                </a:tc>
                <a:extLst>
                  <a:ext uri="{0D108BD9-81ED-4DB2-BD59-A6C34878D82A}">
                    <a16:rowId xmlns:a16="http://schemas.microsoft.com/office/drawing/2014/main" val="2079067677"/>
                  </a:ext>
                </a:extLst>
              </a:tr>
              <a:tr h="392391">
                <a:tc>
                  <a:txBody>
                    <a:bodyPr/>
                    <a:lstStyle/>
                    <a:p>
                      <a:pPr algn="ctr"/>
                      <a:r>
                        <a:rPr lang="en-US" sz="1100" b="0" dirty="0"/>
                        <a:t>1</a:t>
                      </a:r>
                    </a:p>
                  </a:txBody>
                  <a:tcPr anchor="ctr"/>
                </a:tc>
                <a:tc>
                  <a:txBody>
                    <a:bodyPr/>
                    <a:lstStyle/>
                    <a:p>
                      <a:pPr algn="l"/>
                      <a:r>
                        <a:rPr lang="en-US" sz="1100" b="0" dirty="0"/>
                        <a:t>Use Zone-redundant gateway SKUs</a:t>
                      </a:r>
                    </a:p>
                  </a:txBody>
                  <a:tcPr anchor="ctr"/>
                </a:tc>
                <a:tc>
                  <a:txBody>
                    <a:bodyPr/>
                    <a:lstStyle/>
                    <a:p>
                      <a:pPr algn="ctr"/>
                      <a:r>
                        <a:rPr lang="en-US" sz="1100" dirty="0"/>
                        <a:t>ExpressRoute Gateway</a:t>
                      </a:r>
                    </a:p>
                  </a:txBody>
                  <a:tcPr anchor="ctr"/>
                </a:tc>
                <a:tc>
                  <a:txBody>
                    <a:bodyPr/>
                    <a:lstStyle/>
                    <a:p>
                      <a:pPr algn="ctr"/>
                      <a:r>
                        <a:rPr lang="en-US" sz="1100" dirty="0"/>
                        <a:t>2</a:t>
                      </a:r>
                    </a:p>
                  </a:txBody>
                  <a:tcPr anchor="ctr"/>
                </a:tc>
                <a:extLst>
                  <a:ext uri="{0D108BD9-81ED-4DB2-BD59-A6C34878D82A}">
                    <a16:rowId xmlns:a16="http://schemas.microsoft.com/office/drawing/2014/main" val="3176836022"/>
                  </a:ext>
                </a:extLst>
              </a:tr>
              <a:tr h="392391">
                <a:tc>
                  <a:txBody>
                    <a:bodyPr/>
                    <a:lstStyle/>
                    <a:p>
                      <a:pPr lvl="0" algn="ctr"/>
                      <a:r>
                        <a:rPr lang="en-US" sz="1100" b="0" dirty="0"/>
                        <a:t>2</a:t>
                      </a:r>
                    </a:p>
                  </a:txBody>
                  <a:tcPr anchor="ctr"/>
                </a:tc>
                <a:tc>
                  <a:txBody>
                    <a:bodyPr/>
                    <a:lstStyle/>
                    <a:p>
                      <a:pPr lvl="0" algn="l"/>
                      <a:r>
                        <a:rPr lang="en-US" sz="1100" b="0" dirty="0"/>
                        <a:t>Ensure the Availability Targets are well defined and communicated across teams working on the Workload.</a:t>
                      </a:r>
                    </a:p>
                  </a:txBody>
                  <a:tcPr anchor="ctr"/>
                </a:tc>
                <a:tc>
                  <a:txBody>
                    <a:bodyPr/>
                    <a:lstStyle/>
                    <a:p>
                      <a:pPr algn="ctr"/>
                      <a:r>
                        <a:rPr lang="en-US" sz="1100" dirty="0"/>
                        <a:t>WAF - 1. Define</a:t>
                      </a:r>
                    </a:p>
                  </a:txBody>
                  <a:tcPr anchor="ctr"/>
                </a:tc>
                <a:tc>
                  <a:txBody>
                    <a:bodyPr/>
                    <a:lstStyle/>
                    <a:p>
                      <a:pPr algn="ctr"/>
                      <a:r>
                        <a:rPr lang="en-US" sz="1100" dirty="0"/>
                        <a:t>Workload</a:t>
                      </a:r>
                    </a:p>
                  </a:txBody>
                  <a:tcPr anchor="ctr"/>
                </a:tc>
                <a:extLst>
                  <a:ext uri="{0D108BD9-81ED-4DB2-BD59-A6C34878D82A}">
                    <a16:rowId xmlns:a16="http://schemas.microsoft.com/office/drawing/2014/main" val="57884556"/>
                  </a:ext>
                </a:extLst>
              </a:tr>
              <a:tr h="340247">
                <a:tc>
                  <a:txBody>
                    <a:bodyPr/>
                    <a:lstStyle/>
                    <a:p>
                      <a:pPr lvl="0" algn="ctr"/>
                      <a:r>
                        <a:rPr lang="en-US" sz="1100" b="0" dirty="0"/>
                        <a:t>3</a:t>
                      </a:r>
                    </a:p>
                  </a:txBody>
                  <a:tcPr anchor="ctr"/>
                </a:tc>
                <a:tc>
                  <a:txBody>
                    <a:bodyPr/>
                    <a:lstStyle/>
                    <a:p>
                      <a:pPr lvl="0" algn="l"/>
                      <a:r>
                        <a:rPr lang="en-US" sz="1100" b="0" dirty="0"/>
                        <a:t>Production VMs should be using SSD disks</a:t>
                      </a:r>
                    </a:p>
                  </a:txBody>
                  <a:tcPr anchor="ctr"/>
                </a:tc>
                <a:tc>
                  <a:txBody>
                    <a:bodyPr/>
                    <a:lstStyle/>
                    <a:p>
                      <a:pPr algn="ctr"/>
                      <a:r>
                        <a:rPr lang="en-US" sz="1100" dirty="0"/>
                        <a:t>Virtual Machines</a:t>
                      </a:r>
                    </a:p>
                  </a:txBody>
                  <a:tcPr anchor="ctr"/>
                </a:tc>
                <a:tc>
                  <a:txBody>
                    <a:bodyPr/>
                    <a:lstStyle/>
                    <a:p>
                      <a:pPr algn="ctr"/>
                      <a:r>
                        <a:rPr lang="en-US" sz="1100" dirty="0"/>
                        <a:t>40</a:t>
                      </a:r>
                    </a:p>
                  </a:txBody>
                  <a:tcPr anchor="ctr"/>
                </a:tc>
                <a:extLst>
                  <a:ext uri="{0D108BD9-81ED-4DB2-BD59-A6C34878D82A}">
                    <a16:rowId xmlns:a16="http://schemas.microsoft.com/office/drawing/2014/main" val="3416576174"/>
                  </a:ext>
                </a:extLst>
              </a:tr>
              <a:tr h="392391">
                <a:tc>
                  <a:txBody>
                    <a:bodyPr/>
                    <a:lstStyle/>
                    <a:p>
                      <a:pPr lvl="0" algn="ctr"/>
                      <a:r>
                        <a:rPr lang="en-US" sz="1100" b="0" dirty="0"/>
                        <a:t>4</a:t>
                      </a:r>
                    </a:p>
                  </a:txBody>
                  <a:tcPr anchor="ctr"/>
                </a:tc>
                <a:tc>
                  <a:txBody>
                    <a:bodyPr/>
                    <a:lstStyle/>
                    <a:p>
                      <a:pPr lvl="0" algn="l"/>
                      <a:r>
                        <a:rPr lang="en-US" sz="1100" b="0" dirty="0"/>
                        <a:t>Connect Vnets directly with Vnet Peering when traffic inspection is not required</a:t>
                      </a:r>
                    </a:p>
                  </a:txBody>
                  <a:tcPr anchor="ctr"/>
                </a:tc>
                <a:tc>
                  <a:txBody>
                    <a:bodyPr/>
                    <a:lstStyle/>
                    <a:p>
                      <a:pPr algn="ctr"/>
                      <a:r>
                        <a:rPr lang="en-US" sz="1100" dirty="0"/>
                        <a:t>Architecture Design</a:t>
                      </a:r>
                    </a:p>
                  </a:txBody>
                  <a:tcPr anchor="ctr"/>
                </a:tc>
                <a:tc>
                  <a:txBody>
                    <a:bodyPr/>
                    <a:lstStyle/>
                    <a:p>
                      <a:pPr algn="ctr"/>
                      <a:r>
                        <a:rPr lang="en-US" sz="1100" dirty="0"/>
                        <a:t>2</a:t>
                      </a:r>
                    </a:p>
                  </a:txBody>
                  <a:tcPr anchor="ctr"/>
                </a:tc>
                <a:extLst>
                  <a:ext uri="{0D108BD9-81ED-4DB2-BD59-A6C34878D82A}">
                    <a16:rowId xmlns:a16="http://schemas.microsoft.com/office/drawing/2014/main" val="31520498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868463326"/>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139424855"/>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761907888"/>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30878963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88606709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684539754"/>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3510008677"/>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dirty="0"/>
                    </a:p>
                  </a:txBody>
                  <a:tcPr anchor="ctr"/>
                </a:tc>
                <a:extLst>
                  <a:ext uri="{0D108BD9-81ED-4DB2-BD59-A6C34878D82A}">
                    <a16:rowId xmlns:a16="http://schemas.microsoft.com/office/drawing/2014/main" val="247501344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dirty="0"/>
                    </a:p>
                  </a:txBody>
                  <a:tcPr anchor="ctr"/>
                </a:tc>
                <a:extLst>
                  <a:ext uri="{0D108BD9-81ED-4DB2-BD59-A6C34878D82A}">
                    <a16:rowId xmlns:a16="http://schemas.microsoft.com/office/drawing/2014/main" val="1488158130"/>
                  </a:ext>
                </a:extLst>
              </a:tr>
            </a:tbl>
          </a:graphicData>
        </a:graphic>
      </p:graphicFrame>
      <p:grpSp>
        <p:nvGrpSpPr>
          <p:cNvPr id="7" name="Group 6">
            <a:extLst>
              <a:ext uri="{FF2B5EF4-FFF2-40B4-BE49-F238E27FC236}">
                <a16:creationId xmlns:a16="http://schemas.microsoft.com/office/drawing/2014/main" id="{14030E02-75C2-650A-B43D-D5F42F244330}"/>
              </a:ext>
            </a:extLst>
          </p:cNvPr>
          <p:cNvGrpSpPr/>
          <p:nvPr/>
        </p:nvGrpSpPr>
        <p:grpSpPr>
          <a:xfrm>
            <a:off x="4289216" y="6812281"/>
            <a:ext cx="3515040" cy="45719"/>
            <a:chOff x="4289216" y="6747249"/>
            <a:chExt cx="3515040" cy="110752"/>
          </a:xfrm>
        </p:grpSpPr>
        <p:sp>
          <p:nvSpPr>
            <p:cNvPr id="8" name="Rectangle 7">
              <a:extLst>
                <a:ext uri="{FF2B5EF4-FFF2-40B4-BE49-F238E27FC236}">
                  <a16:creationId xmlns:a16="http://schemas.microsoft.com/office/drawing/2014/main" id="{EBE57035-A55A-A9D4-8A83-2263BF3FC5A4}"/>
                </a:ext>
              </a:extLst>
            </p:cNvPr>
            <p:cNvSpPr/>
            <p:nvPr/>
          </p:nvSpPr>
          <p:spPr bwMode="auto">
            <a:xfrm>
              <a:off x="4289216" y="6747249"/>
              <a:ext cx="1171680" cy="110752"/>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BCF599C5-9A61-F349-C60D-1472BE18911C}"/>
                </a:ext>
              </a:extLst>
            </p:cNvPr>
            <p:cNvSpPr/>
            <p:nvPr/>
          </p:nvSpPr>
          <p:spPr bwMode="auto">
            <a:xfrm>
              <a:off x="5460896" y="6747249"/>
              <a:ext cx="1171680" cy="110752"/>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FE1980B-B224-A363-32B4-83503189C231}"/>
                </a:ext>
              </a:extLst>
            </p:cNvPr>
            <p:cNvSpPr/>
            <p:nvPr/>
          </p:nvSpPr>
          <p:spPr bwMode="auto">
            <a:xfrm>
              <a:off x="6632576" y="6747249"/>
              <a:ext cx="1171680" cy="11075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1263825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b="1" dirty="0">
                <a:solidFill>
                  <a:srgbClr val="0070C0"/>
                </a:solidFill>
              </a:rPr>
              <a:t>Low</a:t>
            </a:r>
            <a:r>
              <a:rPr lang="en-US" dirty="0"/>
              <a:t> Impact issues - Recommendations</a:t>
            </a:r>
          </a:p>
        </p:txBody>
      </p:sp>
      <p:sp>
        <p:nvSpPr>
          <p:cNvPr id="41" name="TextBox 1">
            <a:extLst>
              <a:ext uri="{FF2B5EF4-FFF2-40B4-BE49-F238E27FC236}">
                <a16:creationId xmlns:a16="http://schemas.microsoft.com/office/drawing/2014/main" id="{5E8731C0-2A27-F155-1AB1-9EC4634D3822}"/>
              </a:ext>
            </a:extLst>
          </p:cNvPr>
          <p:cNvSpPr txBox="1"/>
          <p:nvPr/>
        </p:nvSpPr>
        <p:spPr>
          <a:xfrm>
            <a:off x="0" y="-11428"/>
            <a:ext cx="704088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1363283189"/>
              </p:ext>
            </p:extLst>
          </p:nvPr>
        </p:nvGraphicFramePr>
        <p:xfrm>
          <a:off x="47124" y="1321635"/>
          <a:ext cx="12097753" cy="5214335"/>
        </p:xfrm>
        <a:graphic>
          <a:graphicData uri="http://schemas.openxmlformats.org/drawingml/2006/table">
            <a:tbl>
              <a:tblPr firstRow="1" bandRow="1">
                <a:tableStyleId>{7DF18680-E054-41AD-8BC1-D1AEF772440D}</a:tableStyleId>
              </a:tblPr>
              <a:tblGrid>
                <a:gridCol w="434139">
                  <a:extLst>
                    <a:ext uri="{9D8B030D-6E8A-4147-A177-3AD203B41FA5}">
                      <a16:colId xmlns:a16="http://schemas.microsoft.com/office/drawing/2014/main" val="2684924245"/>
                    </a:ext>
                  </a:extLst>
                </a:gridCol>
                <a:gridCol w="7029146">
                  <a:extLst>
                    <a:ext uri="{9D8B030D-6E8A-4147-A177-3AD203B41FA5}">
                      <a16:colId xmlns:a16="http://schemas.microsoft.com/office/drawing/2014/main" val="2018168186"/>
                    </a:ext>
                  </a:extLst>
                </a:gridCol>
                <a:gridCol w="3571663">
                  <a:extLst>
                    <a:ext uri="{9D8B030D-6E8A-4147-A177-3AD203B41FA5}">
                      <a16:colId xmlns:a16="http://schemas.microsoft.com/office/drawing/2014/main" val="4023836002"/>
                    </a:ext>
                  </a:extLst>
                </a:gridCol>
                <a:gridCol w="1062805">
                  <a:extLst>
                    <a:ext uri="{9D8B030D-6E8A-4147-A177-3AD203B41FA5}">
                      <a16:colId xmlns:a16="http://schemas.microsoft.com/office/drawing/2014/main" val="1229423019"/>
                    </a:ext>
                  </a:extLst>
                </a:gridCol>
              </a:tblGrid>
              <a:tr h="634692">
                <a:tc>
                  <a:txBody>
                    <a:bodyPr/>
                    <a:lstStyle/>
                    <a:p>
                      <a:pPr algn="ctr"/>
                      <a:r>
                        <a:rPr lang="en-US" sz="1050" dirty="0"/>
                        <a:t>#</a:t>
                      </a:r>
                    </a:p>
                  </a:txBody>
                  <a:tcPr anchor="ctr">
                    <a:solidFill>
                      <a:srgbClr val="00B0F0"/>
                    </a:solidFill>
                  </a:tcPr>
                </a:tc>
                <a:tc>
                  <a:txBody>
                    <a:bodyPr/>
                    <a:lstStyle/>
                    <a:p>
                      <a:pPr algn="ctr"/>
                      <a:r>
                        <a:rPr lang="en-US" sz="1050" dirty="0"/>
                        <a:t>Recommendations</a:t>
                      </a:r>
                    </a:p>
                  </a:txBody>
                  <a:tcPr anchor="ctr">
                    <a:solidFill>
                      <a:srgbClr val="00B0F0"/>
                    </a:solidFill>
                  </a:tcPr>
                </a:tc>
                <a:tc>
                  <a:txBody>
                    <a:bodyPr/>
                    <a:lstStyle/>
                    <a:p>
                      <a:pPr algn="ctr"/>
                      <a:r>
                        <a:rPr lang="en-US" sz="800" dirty="0"/>
                        <a:t>Azure Service / WAF / Architecture Design</a:t>
                      </a:r>
                    </a:p>
                  </a:txBody>
                  <a:tcPr anchor="ctr">
                    <a:solidFill>
                      <a:srgbClr val="00B0F0"/>
                    </a:solidFill>
                  </a:tcP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dirty="0"/>
                        <a:t># of Impacted Resources</a:t>
                      </a:r>
                      <a:endParaRPr lang="en-US" sz="800" dirty="0"/>
                    </a:p>
                  </a:txBody>
                  <a:tcPr anchor="ctr">
                    <a:solidFill>
                      <a:srgbClr val="00B0F0"/>
                    </a:solidFill>
                  </a:tcPr>
                </a:tc>
                <a:extLst>
                  <a:ext uri="{0D108BD9-81ED-4DB2-BD59-A6C34878D82A}">
                    <a16:rowId xmlns:a16="http://schemas.microsoft.com/office/drawing/2014/main" val="2079067677"/>
                  </a:ext>
                </a:extLst>
              </a:tr>
              <a:tr h="392391">
                <a:tc>
                  <a:txBody>
                    <a:bodyPr/>
                    <a:lstStyle/>
                    <a:p>
                      <a:pPr algn="ctr"/>
                      <a:r>
                        <a:rPr lang="en-US" sz="1100" b="0" dirty="0"/>
                        <a:t>1</a:t>
                      </a:r>
                    </a:p>
                  </a:txBody>
                  <a:tcPr anchor="ctr"/>
                </a:tc>
                <a:tc>
                  <a:txBody>
                    <a:bodyPr/>
                    <a:lstStyle/>
                    <a:p>
                      <a:pPr algn="l"/>
                      <a:r>
                        <a:rPr lang="en-US" sz="1100" b="0" dirty="0"/>
                        <a:t>Use Zone-redundant gateway SKUs</a:t>
                      </a:r>
                    </a:p>
                  </a:txBody>
                  <a:tcPr anchor="ctr"/>
                </a:tc>
                <a:tc>
                  <a:txBody>
                    <a:bodyPr/>
                    <a:lstStyle/>
                    <a:p>
                      <a:pPr algn="ctr"/>
                      <a:r>
                        <a:rPr lang="en-US" sz="1100" dirty="0"/>
                        <a:t>ExpressRoute Gateway</a:t>
                      </a:r>
                    </a:p>
                  </a:txBody>
                  <a:tcPr anchor="ctr"/>
                </a:tc>
                <a:tc>
                  <a:txBody>
                    <a:bodyPr/>
                    <a:lstStyle/>
                    <a:p>
                      <a:pPr algn="ctr"/>
                      <a:r>
                        <a:rPr lang="en-US" sz="1100" dirty="0"/>
                        <a:t>2</a:t>
                      </a:r>
                    </a:p>
                  </a:txBody>
                  <a:tcPr anchor="ctr"/>
                </a:tc>
                <a:extLst>
                  <a:ext uri="{0D108BD9-81ED-4DB2-BD59-A6C34878D82A}">
                    <a16:rowId xmlns:a16="http://schemas.microsoft.com/office/drawing/2014/main" val="3176836022"/>
                  </a:ext>
                </a:extLst>
              </a:tr>
              <a:tr h="392391">
                <a:tc>
                  <a:txBody>
                    <a:bodyPr/>
                    <a:lstStyle/>
                    <a:p>
                      <a:pPr lvl="0" algn="ctr"/>
                      <a:r>
                        <a:rPr lang="en-US" sz="1100" b="0" dirty="0"/>
                        <a:t>2</a:t>
                      </a:r>
                    </a:p>
                  </a:txBody>
                  <a:tcPr anchor="ctr"/>
                </a:tc>
                <a:tc>
                  <a:txBody>
                    <a:bodyPr/>
                    <a:lstStyle/>
                    <a:p>
                      <a:pPr lvl="0" algn="l"/>
                      <a:r>
                        <a:rPr lang="en-US" sz="1100" b="0" dirty="0"/>
                        <a:t>Ensure the Availability Targets are well defined and communicated across teams working on the Workload.</a:t>
                      </a:r>
                    </a:p>
                  </a:txBody>
                  <a:tcPr anchor="ctr"/>
                </a:tc>
                <a:tc>
                  <a:txBody>
                    <a:bodyPr/>
                    <a:lstStyle/>
                    <a:p>
                      <a:pPr algn="ctr"/>
                      <a:r>
                        <a:rPr lang="en-US" sz="1100" dirty="0"/>
                        <a:t>WAF - 1. Define</a:t>
                      </a:r>
                    </a:p>
                  </a:txBody>
                  <a:tcPr anchor="ctr"/>
                </a:tc>
                <a:tc>
                  <a:txBody>
                    <a:bodyPr/>
                    <a:lstStyle/>
                    <a:p>
                      <a:pPr algn="ctr"/>
                      <a:r>
                        <a:rPr lang="en-US" sz="1100" dirty="0"/>
                        <a:t>Workload</a:t>
                      </a:r>
                    </a:p>
                  </a:txBody>
                  <a:tcPr anchor="ctr"/>
                </a:tc>
                <a:extLst>
                  <a:ext uri="{0D108BD9-81ED-4DB2-BD59-A6C34878D82A}">
                    <a16:rowId xmlns:a16="http://schemas.microsoft.com/office/drawing/2014/main" val="57884556"/>
                  </a:ext>
                </a:extLst>
              </a:tr>
              <a:tr h="340247">
                <a:tc>
                  <a:txBody>
                    <a:bodyPr/>
                    <a:lstStyle/>
                    <a:p>
                      <a:pPr lvl="0" algn="ctr"/>
                      <a:r>
                        <a:rPr lang="en-US" sz="1100" b="0" dirty="0"/>
                        <a:t>3</a:t>
                      </a:r>
                    </a:p>
                  </a:txBody>
                  <a:tcPr anchor="ctr"/>
                </a:tc>
                <a:tc>
                  <a:txBody>
                    <a:bodyPr/>
                    <a:lstStyle/>
                    <a:p>
                      <a:pPr lvl="0" algn="l"/>
                      <a:r>
                        <a:rPr lang="en-US" sz="1100" b="0" dirty="0"/>
                        <a:t>Production VMs should be using SSD disks</a:t>
                      </a:r>
                    </a:p>
                  </a:txBody>
                  <a:tcPr anchor="ctr"/>
                </a:tc>
                <a:tc>
                  <a:txBody>
                    <a:bodyPr/>
                    <a:lstStyle/>
                    <a:p>
                      <a:pPr algn="ctr"/>
                      <a:r>
                        <a:rPr lang="en-US" sz="1100" dirty="0"/>
                        <a:t>Virtual Machines</a:t>
                      </a:r>
                    </a:p>
                  </a:txBody>
                  <a:tcPr anchor="ctr"/>
                </a:tc>
                <a:tc>
                  <a:txBody>
                    <a:bodyPr/>
                    <a:lstStyle/>
                    <a:p>
                      <a:pPr algn="ctr"/>
                      <a:r>
                        <a:rPr lang="en-US" sz="1100" dirty="0"/>
                        <a:t>40</a:t>
                      </a:r>
                    </a:p>
                  </a:txBody>
                  <a:tcPr anchor="ctr"/>
                </a:tc>
                <a:extLst>
                  <a:ext uri="{0D108BD9-81ED-4DB2-BD59-A6C34878D82A}">
                    <a16:rowId xmlns:a16="http://schemas.microsoft.com/office/drawing/2014/main" val="3416576174"/>
                  </a:ext>
                </a:extLst>
              </a:tr>
              <a:tr h="392391">
                <a:tc>
                  <a:txBody>
                    <a:bodyPr/>
                    <a:lstStyle/>
                    <a:p>
                      <a:pPr lvl="0" algn="ctr"/>
                      <a:r>
                        <a:rPr lang="en-US" sz="1100" b="0" dirty="0"/>
                        <a:t>4</a:t>
                      </a:r>
                    </a:p>
                  </a:txBody>
                  <a:tcPr anchor="ctr"/>
                </a:tc>
                <a:tc>
                  <a:txBody>
                    <a:bodyPr/>
                    <a:lstStyle/>
                    <a:p>
                      <a:pPr lvl="0" algn="l"/>
                      <a:r>
                        <a:rPr lang="en-US" sz="1100" b="0" dirty="0"/>
                        <a:t>Connect Vnets directly with Vnet Peering when traffic inspection is not required</a:t>
                      </a:r>
                    </a:p>
                  </a:txBody>
                  <a:tcPr anchor="ctr"/>
                </a:tc>
                <a:tc>
                  <a:txBody>
                    <a:bodyPr/>
                    <a:lstStyle/>
                    <a:p>
                      <a:pPr algn="ctr"/>
                      <a:r>
                        <a:rPr lang="en-US" sz="1100" dirty="0"/>
                        <a:t>Architecture Design</a:t>
                      </a:r>
                    </a:p>
                  </a:txBody>
                  <a:tcPr anchor="ctr"/>
                </a:tc>
                <a:tc>
                  <a:txBody>
                    <a:bodyPr/>
                    <a:lstStyle/>
                    <a:p>
                      <a:pPr algn="ctr"/>
                      <a:r>
                        <a:rPr lang="en-US" sz="1100" dirty="0"/>
                        <a:t>2</a:t>
                      </a:r>
                    </a:p>
                  </a:txBody>
                  <a:tcPr anchor="ctr"/>
                </a:tc>
                <a:extLst>
                  <a:ext uri="{0D108BD9-81ED-4DB2-BD59-A6C34878D82A}">
                    <a16:rowId xmlns:a16="http://schemas.microsoft.com/office/drawing/2014/main" val="31520498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868463326"/>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139424855"/>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a:p>
                  </a:txBody>
                  <a:tcPr anchor="ctr"/>
                </a:tc>
                <a:extLst>
                  <a:ext uri="{0D108BD9-81ED-4DB2-BD59-A6C34878D82A}">
                    <a16:rowId xmlns:a16="http://schemas.microsoft.com/office/drawing/2014/main" val="2761907888"/>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dirty="0"/>
                    </a:p>
                  </a:txBody>
                  <a:tcPr anchor="ctr"/>
                </a:tc>
                <a:extLst>
                  <a:ext uri="{0D108BD9-81ED-4DB2-BD59-A6C34878D82A}">
                    <a16:rowId xmlns:a16="http://schemas.microsoft.com/office/drawing/2014/main" val="3087896313"/>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88606709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1684539754"/>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a:p>
                  </a:txBody>
                  <a:tcPr anchor="ctr"/>
                </a:tc>
                <a:extLst>
                  <a:ext uri="{0D108BD9-81ED-4DB2-BD59-A6C34878D82A}">
                    <a16:rowId xmlns:a16="http://schemas.microsoft.com/office/drawing/2014/main" val="3510008677"/>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dirty="0"/>
                    </a:p>
                  </a:txBody>
                  <a:tcPr anchor="ctr"/>
                </a:tc>
                <a:tc>
                  <a:txBody>
                    <a:bodyPr/>
                    <a:lstStyle/>
                    <a:p>
                      <a:pPr algn="ctr"/>
                      <a:endParaRPr lang="en-US" sz="1100" dirty="0"/>
                    </a:p>
                  </a:txBody>
                  <a:tcPr anchor="ctr"/>
                </a:tc>
                <a:extLst>
                  <a:ext uri="{0D108BD9-81ED-4DB2-BD59-A6C34878D82A}">
                    <a16:rowId xmlns:a16="http://schemas.microsoft.com/office/drawing/2014/main" val="2475013441"/>
                  </a:ext>
                </a:extLst>
              </a:tr>
              <a:tr h="340247">
                <a:tc>
                  <a:txBody>
                    <a:bodyPr/>
                    <a:lstStyle/>
                    <a:p>
                      <a:pPr marL="0" lvl="0" algn="ctr" defTabSz="932746" rtl="0" eaLnBrk="1" latinLnBrk="0" hangingPunct="1"/>
                      <a:endParaRPr lang="en-US" sz="1100" b="0" kern="120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dirty="0">
                        <a:solidFill>
                          <a:schemeClr val="dk1"/>
                        </a:solidFill>
                        <a:latin typeface="+mn-lt"/>
                        <a:ea typeface="+mn-ea"/>
                        <a:cs typeface="+mn-cs"/>
                      </a:endParaRPr>
                    </a:p>
                  </a:txBody>
                  <a:tcPr anchor="ctr"/>
                </a:tc>
                <a:tc>
                  <a:txBody>
                    <a:bodyPr/>
                    <a:lstStyle/>
                    <a:p>
                      <a:pPr algn="ctr"/>
                      <a:endParaRPr lang="en-US" sz="1100"/>
                    </a:p>
                  </a:txBody>
                  <a:tcPr anchor="ctr"/>
                </a:tc>
                <a:tc>
                  <a:txBody>
                    <a:bodyPr/>
                    <a:lstStyle/>
                    <a:p>
                      <a:pPr algn="ctr"/>
                      <a:endParaRPr lang="en-US" sz="1100" dirty="0"/>
                    </a:p>
                  </a:txBody>
                  <a:tcPr anchor="ctr"/>
                </a:tc>
                <a:extLst>
                  <a:ext uri="{0D108BD9-81ED-4DB2-BD59-A6C34878D82A}">
                    <a16:rowId xmlns:a16="http://schemas.microsoft.com/office/drawing/2014/main" val="1488158130"/>
                  </a:ext>
                </a:extLst>
              </a:tr>
            </a:tbl>
          </a:graphicData>
        </a:graphic>
      </p:graphicFrame>
    </p:spTree>
    <p:extLst>
      <p:ext uri="{BB962C8B-B14F-4D97-AF65-F5344CB8AC3E}">
        <p14:creationId xmlns:p14="http://schemas.microsoft.com/office/powerpoint/2010/main" val="32504363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EC650-2495-A6C6-B1D0-D5F0A79B5CD9}"/>
              </a:ext>
            </a:extLst>
          </p:cNvPr>
          <p:cNvSpPr>
            <a:spLocks noGrp="1"/>
          </p:cNvSpPr>
          <p:nvPr>
            <p:ph type="title"/>
          </p:nvPr>
        </p:nvSpPr>
        <p:spPr>
          <a:xfrm>
            <a:off x="359016" y="2931082"/>
            <a:ext cx="11473970" cy="1514261"/>
          </a:xfrm>
        </p:spPr>
        <p:txBody>
          <a:bodyPr/>
          <a:lstStyle/>
          <a:p>
            <a:r>
              <a:rPr lang="en-US" dirty="0"/>
              <a:t>Design, Platform and Support recommendations</a:t>
            </a:r>
          </a:p>
        </p:txBody>
      </p:sp>
      <p:sp>
        <p:nvSpPr>
          <p:cNvPr id="4" name="Text Placeholder 3">
            <a:extLst>
              <a:ext uri="{FF2B5EF4-FFF2-40B4-BE49-F238E27FC236}">
                <a16:creationId xmlns:a16="http://schemas.microsoft.com/office/drawing/2014/main" id="{A541840A-6CFB-759C-1B1F-5851F042DBBF}"/>
              </a:ext>
            </a:extLst>
          </p:cNvPr>
          <p:cNvSpPr>
            <a:spLocks noGrp="1"/>
          </p:cNvSpPr>
          <p:nvPr>
            <p:ph type="body" sz="quarter" idx="11"/>
          </p:nvPr>
        </p:nvSpPr>
        <p:spPr/>
        <p:txBody>
          <a:bodyPr/>
          <a:lstStyle/>
          <a:p>
            <a:r>
              <a:rPr lang="en-US" dirty="0"/>
              <a:t>Architectural Design, Microsoft Outages, Support Incidents, Service Retirements</a:t>
            </a:r>
          </a:p>
        </p:txBody>
      </p:sp>
    </p:spTree>
    <p:extLst>
      <p:ext uri="{BB962C8B-B14F-4D97-AF65-F5344CB8AC3E}">
        <p14:creationId xmlns:p14="http://schemas.microsoft.com/office/powerpoint/2010/main" val="6559889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8B90794-ECB5-C470-F8F0-9FCDDDB04A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3976" y="561036"/>
            <a:ext cx="468489" cy="468489"/>
          </a:xfrm>
          <a:prstGeom prst="rect">
            <a:avLst/>
          </a:prstGeom>
        </p:spPr>
      </p:pic>
      <p:sp>
        <p:nvSpPr>
          <p:cNvPr id="6" name="Title 1">
            <a:extLst>
              <a:ext uri="{FF2B5EF4-FFF2-40B4-BE49-F238E27FC236}">
                <a16:creationId xmlns:a16="http://schemas.microsoft.com/office/drawing/2014/main" id="{537E1AB2-EA66-474B-8D29-6CAF14792D26}"/>
              </a:ext>
            </a:extLst>
          </p:cNvPr>
          <p:cNvSpPr>
            <a:spLocks noGrp="1"/>
          </p:cNvSpPr>
          <p:nvPr>
            <p:ph type="title"/>
          </p:nvPr>
        </p:nvSpPr>
        <p:spPr>
          <a:xfrm>
            <a:off x="455996" y="620429"/>
            <a:ext cx="11306469" cy="410369"/>
          </a:xfrm>
        </p:spPr>
        <p:txBody>
          <a:bodyPr>
            <a:normAutofit/>
          </a:bodyPr>
          <a:lstStyle/>
          <a:p>
            <a:r>
              <a:rPr lang="en-US" dirty="0"/>
              <a:t>Architectural Recommendations</a:t>
            </a:r>
          </a:p>
        </p:txBody>
      </p:sp>
      <p:sp>
        <p:nvSpPr>
          <p:cNvPr id="3" name="Slide Number Placeholder 2">
            <a:extLst>
              <a:ext uri="{FF2B5EF4-FFF2-40B4-BE49-F238E27FC236}">
                <a16:creationId xmlns:a16="http://schemas.microsoft.com/office/drawing/2014/main" id="{84289285-9CDC-41E4-8C1B-17C76578AD24}"/>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1">
            <a:extLst>
              <a:ext uri="{FF2B5EF4-FFF2-40B4-BE49-F238E27FC236}">
                <a16:creationId xmlns:a16="http://schemas.microsoft.com/office/drawing/2014/main" id="{90FF70AD-2D17-874B-7A26-ED9BE6EC123D}"/>
              </a:ext>
            </a:extLst>
          </p:cNvPr>
          <p:cNvSpPr txBox="1"/>
          <p:nvPr/>
        </p:nvSpPr>
        <p:spPr>
          <a:xfrm>
            <a:off x="-69574" y="-11428"/>
            <a:ext cx="12261574" cy="7386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REQUIRED - Customize based on workload findings – Add any changes to the architecture that could help improve resiliency. Make sure the recommendations are added to the Excel “Action Plan” and entered in </a:t>
            </a:r>
            <a:r>
              <a:rPr kumimoji="0" lang="en-US" sz="1600" b="0" i="0" u="none" strike="noStrike" kern="1200" cap="none" spc="0" normalizeH="0" baseline="0" noProof="0" dirty="0" err="1">
                <a:ln>
                  <a:noFill/>
                </a:ln>
                <a:solidFill>
                  <a:schemeClr val="bg1"/>
                </a:solidFill>
                <a:effectLst/>
                <a:uLnTx/>
                <a:uFillTx/>
                <a:latin typeface="Segoe UI"/>
                <a:ea typeface="+mn-ea"/>
                <a:cs typeface="+mn-cs"/>
              </a:rPr>
              <a:t>CxObserve</a:t>
            </a:r>
            <a:r>
              <a:rPr kumimoji="0" lang="en-US" sz="1600" b="0" i="0" u="none" strike="noStrike" kern="1200" cap="none" spc="0" normalizeH="0" baseline="0" noProof="0" dirty="0">
                <a:ln>
                  <a:noFill/>
                </a:ln>
                <a:solidFill>
                  <a:schemeClr val="bg1"/>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452C90FF-4CF7-695C-4AC7-3FE227E87C8D}"/>
              </a:ext>
            </a:extLst>
          </p:cNvPr>
          <p:cNvSpPr txBox="1"/>
          <p:nvPr/>
        </p:nvSpPr>
        <p:spPr>
          <a:xfrm>
            <a:off x="382139" y="1297272"/>
            <a:ext cx="11306469" cy="698525"/>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a:t>Observations or recommendations</a:t>
            </a:r>
          </a:p>
          <a:p>
            <a:pPr marL="285750" indent="-285750" rtl="0">
              <a:lnSpc>
                <a:spcPct val="150000"/>
              </a:lnSpc>
              <a:buFont typeface="Arial" panose="020B0604020202020204" pitchFamily="34" charset="0"/>
              <a:buChar char="•"/>
            </a:pPr>
            <a:r>
              <a:rPr lang="en-US" sz="1400" b="1"/>
              <a:t>Observations or recommendations</a:t>
            </a:r>
          </a:p>
        </p:txBody>
      </p:sp>
    </p:spTree>
    <p:extLst>
      <p:ext uri="{BB962C8B-B14F-4D97-AF65-F5344CB8AC3E}">
        <p14:creationId xmlns:p14="http://schemas.microsoft.com/office/powerpoint/2010/main" val="37586989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7E1AB2-EA66-474B-8D29-6CAF14792D26}"/>
              </a:ext>
            </a:extLst>
          </p:cNvPr>
          <p:cNvSpPr>
            <a:spLocks noGrp="1"/>
          </p:cNvSpPr>
          <p:nvPr>
            <p:ph type="title"/>
          </p:nvPr>
        </p:nvSpPr>
        <p:spPr>
          <a:xfrm>
            <a:off x="455996" y="620429"/>
            <a:ext cx="11306469" cy="410369"/>
          </a:xfrm>
        </p:spPr>
        <p:txBody>
          <a:bodyPr>
            <a:normAutofit/>
          </a:bodyPr>
          <a:lstStyle/>
          <a:p>
            <a:r>
              <a:rPr lang="en-US" dirty="0"/>
              <a:t>Recent Microsoft Outages (past 3 months)</a:t>
            </a:r>
          </a:p>
        </p:txBody>
      </p:sp>
      <p:sp>
        <p:nvSpPr>
          <p:cNvPr id="3" name="Slide Number Placeholder 2">
            <a:extLst>
              <a:ext uri="{FF2B5EF4-FFF2-40B4-BE49-F238E27FC236}">
                <a16:creationId xmlns:a16="http://schemas.microsoft.com/office/drawing/2014/main" id="{84289285-9CDC-41E4-8C1B-17C76578AD24}"/>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1">
            <a:extLst>
              <a:ext uri="{FF2B5EF4-FFF2-40B4-BE49-F238E27FC236}">
                <a16:creationId xmlns:a16="http://schemas.microsoft.com/office/drawing/2014/main" id="{90FF70AD-2D17-874B-7A26-ED9BE6EC123D}"/>
              </a:ext>
            </a:extLst>
          </p:cNvPr>
          <p:cNvSpPr txBox="1"/>
          <p:nvPr/>
        </p:nvSpPr>
        <p:spPr>
          <a:xfrm>
            <a:off x="0" y="-11428"/>
            <a:ext cx="12192000" cy="849463"/>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REQUIRED - Add Outages that impacted the workload. Make sure the recommendations are added to the Excel “Action Plan” and entered in </a:t>
            </a:r>
            <a:r>
              <a:rPr kumimoji="0" lang="en-US" sz="2000" b="0" i="0" u="none" strike="noStrike" kern="1200" cap="none" spc="0" normalizeH="0" baseline="0" noProof="0" dirty="0" err="1">
                <a:ln>
                  <a:noFill/>
                </a:ln>
                <a:solidFill>
                  <a:schemeClr val="bg1"/>
                </a:solidFill>
                <a:effectLst/>
                <a:uLnTx/>
                <a:uFillTx/>
                <a:latin typeface="Segoe UI"/>
                <a:ea typeface="+mn-ea"/>
                <a:cs typeface="+mn-cs"/>
              </a:rPr>
              <a:t>CxObserve</a:t>
            </a:r>
            <a:r>
              <a:rPr kumimoji="0" lang="en-US" sz="2000" b="0" i="0" u="none" strike="noStrike" kern="1200" cap="none" spc="0" normalizeH="0" baseline="0" noProof="0" dirty="0">
                <a:ln>
                  <a:noFill/>
                </a:ln>
                <a:solidFill>
                  <a:schemeClr val="bg1"/>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452C90FF-4CF7-695C-4AC7-3FE227E87C8D}"/>
              </a:ext>
            </a:extLst>
          </p:cNvPr>
          <p:cNvSpPr txBox="1"/>
          <p:nvPr/>
        </p:nvSpPr>
        <p:spPr>
          <a:xfrm>
            <a:off x="382139" y="1297272"/>
            <a:ext cx="11306469" cy="2960682"/>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dirty="0"/>
              <a:t>VKBN-P80 - Intermittent connectivity issues - East US 2</a:t>
            </a:r>
          </a:p>
          <a:p>
            <a:pPr lvl="1">
              <a:lnSpc>
                <a:spcPct val="150000"/>
              </a:lnSpc>
            </a:pPr>
            <a:r>
              <a:rPr lang="en-US" sz="1400" b="1" i="0" dirty="0">
                <a:solidFill>
                  <a:srgbClr val="323130"/>
                </a:solidFill>
                <a:effectLst/>
                <a:latin typeface="Segoe UI" panose="020B0502040204020203" pitchFamily="34" charset="0"/>
              </a:rPr>
              <a:t>What happened:</a:t>
            </a:r>
            <a:endParaRPr lang="en-US" sz="1400" dirty="0"/>
          </a:p>
          <a:p>
            <a:pPr marL="742950" lvl="1" indent="-285750">
              <a:lnSpc>
                <a:spcPct val="150000"/>
              </a:lnSpc>
              <a:buFont typeface="Arial" panose="020B0604020202020204" pitchFamily="34" charset="0"/>
              <a:buChar char="•"/>
            </a:pPr>
            <a:r>
              <a:rPr lang="en-US" sz="1400" b="0" i="0" dirty="0">
                <a:solidFill>
                  <a:srgbClr val="323130"/>
                </a:solidFill>
                <a:effectLst/>
                <a:latin typeface="Segoe UI" panose="020B0502040204020203" pitchFamily="34" charset="0"/>
              </a:rPr>
              <a:t>{{Text}}</a:t>
            </a:r>
          </a:p>
          <a:p>
            <a:pPr lvl="1">
              <a:lnSpc>
                <a:spcPct val="150000"/>
              </a:lnSpc>
            </a:pPr>
            <a:r>
              <a:rPr lang="en-US" sz="1400" b="1" dirty="0">
                <a:solidFill>
                  <a:srgbClr val="323130"/>
                </a:solidFill>
                <a:latin typeface="Segoe UI" panose="020B0502040204020203" pitchFamily="34" charset="0"/>
              </a:rPr>
              <a:t>Impacted Service</a:t>
            </a:r>
            <a:r>
              <a:rPr lang="en-US" sz="1400" b="1" i="0" dirty="0">
                <a:solidFill>
                  <a:srgbClr val="323130"/>
                </a:solidFill>
                <a:effectLst/>
                <a:latin typeface="Segoe UI" panose="020B0502040204020203" pitchFamily="34" charset="0"/>
              </a:rPr>
              <a:t>:</a:t>
            </a:r>
            <a:endParaRPr lang="en-US" sz="1400" b="0" i="0" dirty="0">
              <a:solidFill>
                <a:srgbClr val="323130"/>
              </a:solidFill>
              <a:effectLst/>
              <a:latin typeface="Segoe UI" panose="020B0502040204020203" pitchFamily="34" charset="0"/>
            </a:endParaRPr>
          </a:p>
          <a:p>
            <a:pPr marL="742950" lvl="1" indent="-285750">
              <a:lnSpc>
                <a:spcPct val="150000"/>
              </a:lnSpc>
              <a:buFont typeface="Arial" panose="020B0604020202020204" pitchFamily="34" charset="0"/>
              <a:buChar char="•"/>
            </a:pPr>
            <a:r>
              <a:rPr lang="en-US" sz="1400" dirty="0"/>
              <a:t>{{Text}}</a:t>
            </a:r>
          </a:p>
          <a:p>
            <a:pPr lvl="1">
              <a:lnSpc>
                <a:spcPct val="150000"/>
              </a:lnSpc>
            </a:pPr>
            <a:r>
              <a:rPr lang="en-US" sz="1400" b="1" dirty="0">
                <a:solidFill>
                  <a:srgbClr val="323130"/>
                </a:solidFill>
                <a:latin typeface="Segoe UI" panose="020B0502040204020203" pitchFamily="34" charset="0"/>
              </a:rPr>
              <a:t>How can customers make incidents like this less impactful:</a:t>
            </a:r>
            <a:endParaRPr lang="en-US" sz="1400" b="0" i="0" dirty="0">
              <a:solidFill>
                <a:srgbClr val="323130"/>
              </a:solidFill>
              <a:effectLst/>
              <a:latin typeface="Segoe UI" panose="020B0502040204020203" pitchFamily="34" charset="0"/>
            </a:endParaRPr>
          </a:p>
          <a:p>
            <a:pPr marL="742950" lvl="1" indent="-285750">
              <a:lnSpc>
                <a:spcPct val="150000"/>
              </a:lnSpc>
              <a:buFont typeface="Arial" panose="020B0604020202020204" pitchFamily="34" charset="0"/>
              <a:buChar char="•"/>
            </a:pPr>
            <a:r>
              <a:rPr lang="en-US" sz="1400" dirty="0"/>
              <a:t>{{Text}}</a:t>
            </a:r>
          </a:p>
          <a:p>
            <a:pPr lvl="1">
              <a:lnSpc>
                <a:spcPct val="150000"/>
              </a:lnSpc>
            </a:pPr>
            <a:r>
              <a:rPr lang="en-US" sz="1400" b="1" dirty="0">
                <a:solidFill>
                  <a:srgbClr val="323130"/>
                </a:solidFill>
                <a:latin typeface="Segoe UI" panose="020B0502040204020203" pitchFamily="34" charset="0"/>
              </a:rPr>
              <a:t>Recommendation:</a:t>
            </a:r>
          </a:p>
          <a:p>
            <a:pPr marL="742950" lvl="1" indent="-285750">
              <a:lnSpc>
                <a:spcPct val="150000"/>
              </a:lnSpc>
              <a:buFont typeface="Arial" panose="020B0604020202020204" pitchFamily="34" charset="0"/>
              <a:buChar char="•"/>
            </a:pPr>
            <a:r>
              <a:rPr lang="en-US" sz="1400" dirty="0"/>
              <a:t>.</a:t>
            </a:r>
          </a:p>
        </p:txBody>
      </p:sp>
      <p:pic>
        <p:nvPicPr>
          <p:cNvPr id="31" name="Graphic 30">
            <a:extLst>
              <a:ext uri="{FF2B5EF4-FFF2-40B4-BE49-F238E27FC236}">
                <a16:creationId xmlns:a16="http://schemas.microsoft.com/office/drawing/2014/main" id="{581CE0EE-0E78-2DA8-2F9E-BE0B732D4D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8239" y="620429"/>
            <a:ext cx="410369" cy="410369"/>
          </a:xfrm>
          <a:prstGeom prst="rect">
            <a:avLst/>
          </a:prstGeom>
        </p:spPr>
      </p:pic>
    </p:spTree>
    <p:extLst>
      <p:ext uri="{BB962C8B-B14F-4D97-AF65-F5344CB8AC3E}">
        <p14:creationId xmlns:p14="http://schemas.microsoft.com/office/powerpoint/2010/main" val="18762238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sp>
        <p:nvSpPr>
          <p:cNvPr id="5" name="Text Placeholder 4">
            <a:extLst>
              <a:ext uri="{FF2B5EF4-FFF2-40B4-BE49-F238E27FC236}">
                <a16:creationId xmlns:a16="http://schemas.microsoft.com/office/drawing/2014/main" id="{142FB392-E81A-4684-A870-3DF8C29C78AB}"/>
              </a:ext>
            </a:extLst>
          </p:cNvPr>
          <p:cNvSpPr>
            <a:spLocks noGrp="1"/>
          </p:cNvSpPr>
          <p:nvPr>
            <p:ph type="body" sz="quarter" idx="10"/>
          </p:nvPr>
        </p:nvSpPr>
        <p:spPr>
          <a:xfrm>
            <a:off x="4646104" y="2447038"/>
            <a:ext cx="6961188" cy="3724096"/>
          </a:xfrm>
        </p:spPr>
        <p:txBody>
          <a:bodyPr/>
          <a:lstStyle/>
          <a:p>
            <a:pPr marL="342900" indent="-342900">
              <a:buFont typeface="Arial" panose="020B0604020202020204" pitchFamily="34" charset="0"/>
              <a:buChar char="•"/>
            </a:pPr>
            <a:r>
              <a:rPr lang="en-GB" sz="2000" dirty="0"/>
              <a:t>Introduction</a:t>
            </a:r>
          </a:p>
          <a:p>
            <a:pPr marL="342900" indent="-342900">
              <a:buFont typeface="Arial" panose="020B0604020202020204" pitchFamily="34" charset="0"/>
              <a:buChar char="•"/>
            </a:pPr>
            <a:r>
              <a:rPr lang="en-GB" sz="2000" dirty="0"/>
              <a:t>Executive Summary</a:t>
            </a:r>
          </a:p>
          <a:p>
            <a:pPr marL="342900" indent="-342900">
              <a:buFont typeface="Arial" panose="020B0604020202020204" pitchFamily="34" charset="0"/>
              <a:buChar char="•"/>
            </a:pPr>
            <a:r>
              <a:rPr lang="en-GB" sz="2000" dirty="0"/>
              <a:t>Baseline Metrics &amp; Insights Details</a:t>
            </a:r>
          </a:p>
          <a:p>
            <a:pPr marL="342900" indent="-342900">
              <a:buFont typeface="Arial" panose="020B0604020202020204" pitchFamily="34" charset="0"/>
              <a:buChar char="•"/>
            </a:pPr>
            <a:r>
              <a:rPr lang="en-GB" sz="2000" dirty="0"/>
              <a:t>Health and Risk - Recommendations</a:t>
            </a:r>
          </a:p>
          <a:p>
            <a:pPr marL="342900" indent="-342900">
              <a:buFont typeface="Arial" panose="020B0604020202020204" pitchFamily="34" charset="0"/>
              <a:buChar char="•"/>
            </a:pPr>
            <a:r>
              <a:rPr lang="en-GB" sz="2000" dirty="0"/>
              <a:t>Design, Platform and Support Recommendations</a:t>
            </a:r>
          </a:p>
          <a:p>
            <a:pPr marL="342900" indent="-342900">
              <a:buFont typeface="Arial" panose="020B0604020202020204" pitchFamily="34" charset="0"/>
              <a:buChar char="•"/>
            </a:pPr>
            <a:r>
              <a:rPr lang="en-GB" sz="2000" dirty="0"/>
              <a:t>Next Steps – Remediation Plan</a:t>
            </a:r>
          </a:p>
          <a:p>
            <a:pPr marL="342900" indent="-342900">
              <a:buFont typeface="Arial" panose="020B0604020202020204" pitchFamily="34" charset="0"/>
              <a:buChar char="•"/>
            </a:pPr>
            <a:r>
              <a:rPr lang="en-GB" sz="2000" dirty="0"/>
              <a:t>Microsoft Assistance</a:t>
            </a:r>
          </a:p>
          <a:p>
            <a:pPr marL="342900" indent="-342900">
              <a:buFont typeface="Arial" panose="020B0604020202020204" pitchFamily="34" charset="0"/>
              <a:buChar char="•"/>
            </a:pPr>
            <a:r>
              <a:rPr lang="en-GB" sz="2000" dirty="0"/>
              <a:t>Questions &amp; Feedback</a:t>
            </a:r>
          </a:p>
        </p:txBody>
      </p:sp>
    </p:spTree>
    <p:extLst>
      <p:ext uri="{BB962C8B-B14F-4D97-AF65-F5344CB8AC3E}">
        <p14:creationId xmlns:p14="http://schemas.microsoft.com/office/powerpoint/2010/main" val="38151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7E1AB2-EA66-474B-8D29-6CAF14792D26}"/>
              </a:ext>
            </a:extLst>
          </p:cNvPr>
          <p:cNvSpPr>
            <a:spLocks noGrp="1"/>
          </p:cNvSpPr>
          <p:nvPr>
            <p:ph type="title"/>
          </p:nvPr>
        </p:nvSpPr>
        <p:spPr>
          <a:xfrm>
            <a:off x="455996" y="620429"/>
            <a:ext cx="11306469" cy="410369"/>
          </a:xfrm>
        </p:spPr>
        <p:txBody>
          <a:bodyPr>
            <a:normAutofit/>
          </a:bodyPr>
          <a:lstStyle/>
          <a:p>
            <a:r>
              <a:rPr lang="en-US" dirty="0"/>
              <a:t>Sev-A Support Requests (past 3 months)</a:t>
            </a:r>
          </a:p>
        </p:txBody>
      </p:sp>
      <p:sp>
        <p:nvSpPr>
          <p:cNvPr id="3" name="Slide Number Placeholder 2">
            <a:extLst>
              <a:ext uri="{FF2B5EF4-FFF2-40B4-BE49-F238E27FC236}">
                <a16:creationId xmlns:a16="http://schemas.microsoft.com/office/drawing/2014/main" id="{84289285-9CDC-41E4-8C1B-17C76578AD24}"/>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1">
            <a:extLst>
              <a:ext uri="{FF2B5EF4-FFF2-40B4-BE49-F238E27FC236}">
                <a16:creationId xmlns:a16="http://schemas.microsoft.com/office/drawing/2014/main" id="{90FF70AD-2D17-874B-7A26-ED9BE6EC123D}"/>
              </a:ext>
            </a:extLst>
          </p:cNvPr>
          <p:cNvSpPr txBox="1"/>
          <p:nvPr/>
        </p:nvSpPr>
        <p:spPr>
          <a:xfrm>
            <a:off x="0" y="-11428"/>
            <a:ext cx="12192000" cy="849463"/>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REQUIRED - Add Support Incidents that impacted the workload. Make sure the recommendations are added to the Excel “Action Plan” and entered in </a:t>
            </a:r>
            <a:r>
              <a:rPr kumimoji="0" lang="en-US" sz="2000" b="0" i="0" u="none" strike="noStrike" kern="1200" cap="none" spc="0" normalizeH="0" baseline="0" noProof="0" dirty="0" err="1">
                <a:ln>
                  <a:noFill/>
                </a:ln>
                <a:solidFill>
                  <a:schemeClr val="bg1"/>
                </a:solidFill>
                <a:effectLst/>
                <a:uLnTx/>
                <a:uFillTx/>
                <a:latin typeface="Segoe UI"/>
                <a:ea typeface="+mn-ea"/>
                <a:cs typeface="+mn-cs"/>
              </a:rPr>
              <a:t>CxObserve</a:t>
            </a:r>
            <a:r>
              <a:rPr kumimoji="0" lang="en-US" sz="2000" b="0" i="0" u="none" strike="noStrike" kern="1200" cap="none" spc="0" normalizeH="0" baseline="0" noProof="0" dirty="0">
                <a:ln>
                  <a:noFill/>
                </a:ln>
                <a:solidFill>
                  <a:schemeClr val="bg1"/>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452C90FF-4CF7-695C-4AC7-3FE227E87C8D}"/>
              </a:ext>
            </a:extLst>
          </p:cNvPr>
          <p:cNvSpPr txBox="1"/>
          <p:nvPr/>
        </p:nvSpPr>
        <p:spPr>
          <a:xfrm>
            <a:off x="382139" y="1297272"/>
            <a:ext cx="11306469" cy="1344855"/>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dirty="0"/>
              <a:t>{{Title}}</a:t>
            </a:r>
          </a:p>
          <a:p>
            <a:pPr marL="742950" lvl="1" indent="-285750">
              <a:lnSpc>
                <a:spcPct val="150000"/>
              </a:lnSpc>
              <a:buFont typeface="Arial" panose="020B0604020202020204" pitchFamily="34" charset="0"/>
              <a:buChar char="•"/>
            </a:pPr>
            <a:r>
              <a:rPr lang="en-US" sz="1400" dirty="0"/>
              <a:t>{{Status}}</a:t>
            </a:r>
          </a:p>
          <a:p>
            <a:pPr marL="742950" lvl="1" indent="-285750">
              <a:lnSpc>
                <a:spcPct val="150000"/>
              </a:lnSpc>
              <a:buFont typeface="Arial" panose="020B0604020202020204" pitchFamily="34" charset="0"/>
              <a:buChar char="•"/>
            </a:pPr>
            <a:r>
              <a:rPr lang="en-US" sz="1400" dirty="0"/>
              <a:t>{{</a:t>
            </a:r>
            <a:r>
              <a:rPr lang="en-US" sz="1400" dirty="0" err="1"/>
              <a:t>Creation_Date</a:t>
            </a:r>
            <a:r>
              <a:rPr lang="en-US" sz="1400" dirty="0"/>
              <a:t>}}</a:t>
            </a:r>
          </a:p>
          <a:p>
            <a:pPr marL="742950" lvl="1" indent="-285750">
              <a:lnSpc>
                <a:spcPct val="150000"/>
              </a:lnSpc>
              <a:buFont typeface="Arial" panose="020B0604020202020204" pitchFamily="34" charset="0"/>
              <a:buChar char="•"/>
            </a:pPr>
            <a:r>
              <a:rPr lang="en-US" sz="1400" dirty="0"/>
              <a:t>Recommendation: </a:t>
            </a:r>
          </a:p>
        </p:txBody>
      </p:sp>
      <p:grpSp>
        <p:nvGrpSpPr>
          <p:cNvPr id="2" name="Group 1">
            <a:extLst>
              <a:ext uri="{FF2B5EF4-FFF2-40B4-BE49-F238E27FC236}">
                <a16:creationId xmlns:a16="http://schemas.microsoft.com/office/drawing/2014/main" id="{6B58869F-7322-3D34-60EA-DEC5180C389C}"/>
              </a:ext>
            </a:extLst>
          </p:cNvPr>
          <p:cNvGrpSpPr/>
          <p:nvPr/>
        </p:nvGrpSpPr>
        <p:grpSpPr>
          <a:xfrm>
            <a:off x="11374396" y="620429"/>
            <a:ext cx="314212" cy="410369"/>
            <a:chOff x="4748633" y="4552830"/>
            <a:chExt cx="1059293" cy="1263665"/>
          </a:xfrm>
        </p:grpSpPr>
        <p:pic>
          <p:nvPicPr>
            <p:cNvPr id="5" name="Graphic 4">
              <a:extLst>
                <a:ext uri="{FF2B5EF4-FFF2-40B4-BE49-F238E27FC236}">
                  <a16:creationId xmlns:a16="http://schemas.microsoft.com/office/drawing/2014/main" id="{52CB0F37-A72C-8717-96C9-95DAE91DDF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8633" y="4552830"/>
              <a:ext cx="812035" cy="812035"/>
            </a:xfrm>
            <a:prstGeom prst="rect">
              <a:avLst/>
            </a:prstGeom>
          </p:spPr>
        </p:pic>
        <p:grpSp>
          <p:nvGrpSpPr>
            <p:cNvPr id="8" name="Group 7">
              <a:extLst>
                <a:ext uri="{FF2B5EF4-FFF2-40B4-BE49-F238E27FC236}">
                  <a16:creationId xmlns:a16="http://schemas.microsoft.com/office/drawing/2014/main" id="{0F4C5213-0990-8551-D571-F4E9057379C3}"/>
                </a:ext>
              </a:extLst>
            </p:cNvPr>
            <p:cNvGrpSpPr/>
            <p:nvPr/>
          </p:nvGrpSpPr>
          <p:grpSpPr>
            <a:xfrm>
              <a:off x="5048250" y="5060638"/>
              <a:ext cx="759676" cy="755857"/>
              <a:chOff x="5048250" y="5060638"/>
              <a:chExt cx="759676" cy="755857"/>
            </a:xfrm>
          </p:grpSpPr>
          <p:sp>
            <p:nvSpPr>
              <p:cNvPr id="9" name="Oval 8">
                <a:extLst>
                  <a:ext uri="{FF2B5EF4-FFF2-40B4-BE49-F238E27FC236}">
                    <a16:creationId xmlns:a16="http://schemas.microsoft.com/office/drawing/2014/main" id="{20733738-798A-691B-BCBC-568BB7725D52}"/>
                  </a:ext>
                </a:extLst>
              </p:cNvPr>
              <p:cNvSpPr/>
              <p:nvPr/>
            </p:nvSpPr>
            <p:spPr bwMode="auto">
              <a:xfrm>
                <a:off x="5048250" y="5060638"/>
                <a:ext cx="487680" cy="4876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95257230-9F28-8CCF-451B-FE438A826E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8120" y="5096689"/>
                <a:ext cx="719806" cy="719806"/>
              </a:xfrm>
              <a:prstGeom prst="rect">
                <a:avLst/>
              </a:prstGeom>
            </p:spPr>
          </p:pic>
        </p:grpSp>
      </p:grpSp>
    </p:spTree>
    <p:extLst>
      <p:ext uri="{BB962C8B-B14F-4D97-AF65-F5344CB8AC3E}">
        <p14:creationId xmlns:p14="http://schemas.microsoft.com/office/powerpoint/2010/main" val="7096945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8B90794-ECB5-C470-F8F0-9FCDDDB04A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8239" y="620428"/>
            <a:ext cx="410369" cy="410369"/>
          </a:xfrm>
          <a:prstGeom prst="rect">
            <a:avLst/>
          </a:prstGeom>
        </p:spPr>
      </p:pic>
      <p:sp>
        <p:nvSpPr>
          <p:cNvPr id="6" name="Title 1">
            <a:extLst>
              <a:ext uri="{FF2B5EF4-FFF2-40B4-BE49-F238E27FC236}">
                <a16:creationId xmlns:a16="http://schemas.microsoft.com/office/drawing/2014/main" id="{537E1AB2-EA66-474B-8D29-6CAF14792D26}"/>
              </a:ext>
            </a:extLst>
          </p:cNvPr>
          <p:cNvSpPr>
            <a:spLocks noGrp="1"/>
          </p:cNvSpPr>
          <p:nvPr>
            <p:ph type="title"/>
          </p:nvPr>
        </p:nvSpPr>
        <p:spPr>
          <a:xfrm>
            <a:off x="455996" y="620429"/>
            <a:ext cx="11306469" cy="410369"/>
          </a:xfrm>
        </p:spPr>
        <p:txBody>
          <a:bodyPr>
            <a:normAutofit/>
          </a:bodyPr>
          <a:lstStyle/>
          <a:p>
            <a:r>
              <a:rPr lang="en-US"/>
              <a:t>Service Retirement Notifications</a:t>
            </a:r>
          </a:p>
        </p:txBody>
      </p:sp>
      <p:sp>
        <p:nvSpPr>
          <p:cNvPr id="3" name="Slide Number Placeholder 2">
            <a:extLst>
              <a:ext uri="{FF2B5EF4-FFF2-40B4-BE49-F238E27FC236}">
                <a16:creationId xmlns:a16="http://schemas.microsoft.com/office/drawing/2014/main" id="{84289285-9CDC-41E4-8C1B-17C76578AD24}"/>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1">
            <a:extLst>
              <a:ext uri="{FF2B5EF4-FFF2-40B4-BE49-F238E27FC236}">
                <a16:creationId xmlns:a16="http://schemas.microsoft.com/office/drawing/2014/main" id="{90FF70AD-2D17-874B-7A26-ED9BE6EC123D}"/>
              </a:ext>
            </a:extLst>
          </p:cNvPr>
          <p:cNvSpPr txBox="1"/>
          <p:nvPr/>
        </p:nvSpPr>
        <p:spPr>
          <a:xfrm>
            <a:off x="0" y="-11428"/>
            <a:ext cx="12192000" cy="849463"/>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REQUIRED - Customize based on workload findings. Make sure the recommendations are added to the Excel “Action Plan” and entered in </a:t>
            </a:r>
            <a:r>
              <a:rPr kumimoji="0" lang="en-US" sz="2000" b="0" i="0" u="none" strike="noStrike" kern="1200" cap="none" spc="0" normalizeH="0" baseline="0" noProof="0" dirty="0" err="1">
                <a:ln>
                  <a:noFill/>
                </a:ln>
                <a:solidFill>
                  <a:schemeClr val="bg1"/>
                </a:solidFill>
                <a:effectLst/>
                <a:uLnTx/>
                <a:uFillTx/>
                <a:latin typeface="Segoe UI"/>
                <a:ea typeface="+mn-ea"/>
                <a:cs typeface="+mn-cs"/>
              </a:rPr>
              <a:t>CxObserve</a:t>
            </a:r>
            <a:r>
              <a:rPr kumimoji="0" lang="en-US" sz="2000" b="0" i="0" u="none" strike="noStrike" kern="1200" cap="none" spc="0" normalizeH="0" baseline="0" noProof="0" dirty="0">
                <a:ln>
                  <a:noFill/>
                </a:ln>
                <a:solidFill>
                  <a:schemeClr val="bg1"/>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452C90FF-4CF7-695C-4AC7-3FE227E87C8D}"/>
              </a:ext>
            </a:extLst>
          </p:cNvPr>
          <p:cNvSpPr txBox="1"/>
          <p:nvPr/>
        </p:nvSpPr>
        <p:spPr>
          <a:xfrm>
            <a:off x="382139" y="1297272"/>
            <a:ext cx="11306469" cy="375359"/>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dirty="0"/>
              <a:t>RV9Y-TP0 - Active : Final Notice: Windows Container virtual machine images that were retired on 30 </a:t>
            </a:r>
            <a:r>
              <a:rPr lang="en-US" sz="1400" b="1"/>
              <a:t>April 2023</a:t>
            </a:r>
            <a:endParaRPr lang="en-US" sz="1400" b="1" dirty="0"/>
          </a:p>
        </p:txBody>
      </p:sp>
    </p:spTree>
    <p:extLst>
      <p:ext uri="{BB962C8B-B14F-4D97-AF65-F5344CB8AC3E}">
        <p14:creationId xmlns:p14="http://schemas.microsoft.com/office/powerpoint/2010/main" val="40192780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63569-8562-0B57-572E-A34B17DEB00A}"/>
              </a:ext>
            </a:extLst>
          </p:cNvPr>
          <p:cNvSpPr>
            <a:spLocks noGrp="1"/>
          </p:cNvSpPr>
          <p:nvPr>
            <p:ph type="title"/>
          </p:nvPr>
        </p:nvSpPr>
        <p:spPr/>
        <p:txBody>
          <a:bodyPr/>
          <a:lstStyle/>
          <a:p>
            <a:r>
              <a:rPr lang="en-US" dirty="0"/>
              <a:t>Next Steps</a:t>
            </a:r>
          </a:p>
        </p:txBody>
      </p:sp>
      <p:sp>
        <p:nvSpPr>
          <p:cNvPr id="4" name="Text Placeholder 3">
            <a:extLst>
              <a:ext uri="{FF2B5EF4-FFF2-40B4-BE49-F238E27FC236}">
                <a16:creationId xmlns:a16="http://schemas.microsoft.com/office/drawing/2014/main" id="{4EF50DD2-13CC-1A6C-A345-03BCCA8D760A}"/>
              </a:ext>
            </a:extLst>
          </p:cNvPr>
          <p:cNvSpPr>
            <a:spLocks noGrp="1"/>
          </p:cNvSpPr>
          <p:nvPr>
            <p:ph type="body" sz="quarter" idx="11"/>
          </p:nvPr>
        </p:nvSpPr>
        <p:spPr/>
        <p:txBody>
          <a:bodyPr/>
          <a:lstStyle/>
          <a:p>
            <a:r>
              <a:rPr lang="en-US" dirty="0"/>
              <a:t>Remediation Planning, Level-up, Platform Quality Updates </a:t>
            </a:r>
          </a:p>
        </p:txBody>
      </p:sp>
    </p:spTree>
    <p:extLst>
      <p:ext uri="{BB962C8B-B14F-4D97-AF65-F5344CB8AC3E}">
        <p14:creationId xmlns:p14="http://schemas.microsoft.com/office/powerpoint/2010/main" val="36468022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AF373-BBCA-DE07-7186-A824FAF6E0C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354A723-D624-4464-78D3-FA46C0BC6BDD}"/>
              </a:ext>
            </a:extLst>
          </p:cNvPr>
          <p:cNvSpPr>
            <a:spLocks noGrp="1"/>
          </p:cNvSpPr>
          <p:nvPr>
            <p:ph type="title"/>
          </p:nvPr>
        </p:nvSpPr>
        <p:spPr>
          <a:xfrm>
            <a:off x="455996" y="620429"/>
            <a:ext cx="11306469" cy="410369"/>
          </a:xfrm>
        </p:spPr>
        <p:txBody>
          <a:bodyPr>
            <a:normAutofit/>
          </a:bodyPr>
          <a:lstStyle/>
          <a:p>
            <a:r>
              <a:rPr lang="en-US" dirty="0"/>
              <a:t>Azure Advisor Recommendations</a:t>
            </a:r>
          </a:p>
        </p:txBody>
      </p:sp>
      <p:sp>
        <p:nvSpPr>
          <p:cNvPr id="3" name="Slide Number Placeholder 2">
            <a:extLst>
              <a:ext uri="{FF2B5EF4-FFF2-40B4-BE49-F238E27FC236}">
                <a16:creationId xmlns:a16="http://schemas.microsoft.com/office/drawing/2014/main" id="{6C30FC41-3182-9F04-040F-95495BA3B04B}"/>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7" name="TextBox 6">
            <a:extLst>
              <a:ext uri="{FF2B5EF4-FFF2-40B4-BE49-F238E27FC236}">
                <a16:creationId xmlns:a16="http://schemas.microsoft.com/office/drawing/2014/main" id="{C725AEDC-F4C5-981E-5DCF-9323DDDD92DA}"/>
              </a:ext>
            </a:extLst>
          </p:cNvPr>
          <p:cNvSpPr txBox="1"/>
          <p:nvPr/>
        </p:nvSpPr>
        <p:spPr>
          <a:xfrm>
            <a:off x="382139" y="1297272"/>
            <a:ext cx="8380861" cy="698525"/>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dirty="0"/>
              <a:t>Recommendations have been uploaded to Azure Advisor</a:t>
            </a:r>
          </a:p>
          <a:p>
            <a:pPr marL="285750" indent="-285750" rtl="0">
              <a:lnSpc>
                <a:spcPct val="150000"/>
              </a:lnSpc>
              <a:buFont typeface="Arial" panose="020B0604020202020204" pitchFamily="34" charset="0"/>
              <a:buChar char="•"/>
            </a:pPr>
            <a:r>
              <a:rPr lang="en-US" sz="1400" b="1" dirty="0"/>
              <a:t>Separate view under Manage/Reviews</a:t>
            </a:r>
          </a:p>
        </p:txBody>
      </p:sp>
      <p:pic>
        <p:nvPicPr>
          <p:cNvPr id="8" name="Picture 7">
            <a:extLst>
              <a:ext uri="{FF2B5EF4-FFF2-40B4-BE49-F238E27FC236}">
                <a16:creationId xmlns:a16="http://schemas.microsoft.com/office/drawing/2014/main" id="{8A37412B-45D8-1DD2-9950-93B186DD2D15}"/>
              </a:ext>
            </a:extLst>
          </p:cNvPr>
          <p:cNvPicPr>
            <a:picLocks noChangeAspect="1"/>
          </p:cNvPicPr>
          <p:nvPr/>
        </p:nvPicPr>
        <p:blipFill>
          <a:blip r:embed="rId2"/>
          <a:stretch>
            <a:fillRect/>
          </a:stretch>
        </p:blipFill>
        <p:spPr>
          <a:xfrm>
            <a:off x="11167789" y="662363"/>
            <a:ext cx="520819" cy="501672"/>
          </a:xfrm>
          <a:prstGeom prst="rect">
            <a:avLst/>
          </a:prstGeom>
        </p:spPr>
      </p:pic>
      <p:pic>
        <p:nvPicPr>
          <p:cNvPr id="10" name="Picture 9">
            <a:extLst>
              <a:ext uri="{FF2B5EF4-FFF2-40B4-BE49-F238E27FC236}">
                <a16:creationId xmlns:a16="http://schemas.microsoft.com/office/drawing/2014/main" id="{ADC5F926-FE44-B7D6-A0F5-E1AE3C1D4D0A}"/>
              </a:ext>
            </a:extLst>
          </p:cNvPr>
          <p:cNvPicPr>
            <a:picLocks noChangeAspect="1"/>
          </p:cNvPicPr>
          <p:nvPr/>
        </p:nvPicPr>
        <p:blipFill>
          <a:blip r:embed="rId3"/>
          <a:stretch>
            <a:fillRect/>
          </a:stretch>
        </p:blipFill>
        <p:spPr>
          <a:xfrm>
            <a:off x="3752849" y="2109484"/>
            <a:ext cx="7570573" cy="4427841"/>
          </a:xfrm>
          <a:prstGeom prst="rect">
            <a:avLst/>
          </a:prstGeom>
        </p:spPr>
      </p:pic>
    </p:spTree>
    <p:extLst>
      <p:ext uri="{BB962C8B-B14F-4D97-AF65-F5344CB8AC3E}">
        <p14:creationId xmlns:p14="http://schemas.microsoft.com/office/powerpoint/2010/main" val="27292143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D39A-3A09-D3C1-10C6-B84FCB236AC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CCAC748-2B36-9708-21B0-03AEFCABDAA6}"/>
              </a:ext>
            </a:extLst>
          </p:cNvPr>
          <p:cNvSpPr>
            <a:spLocks noGrp="1"/>
          </p:cNvSpPr>
          <p:nvPr>
            <p:ph type="title"/>
          </p:nvPr>
        </p:nvSpPr>
        <p:spPr>
          <a:xfrm>
            <a:off x="455996" y="620429"/>
            <a:ext cx="11306469" cy="410369"/>
          </a:xfrm>
        </p:spPr>
        <p:txBody>
          <a:bodyPr>
            <a:normAutofit/>
          </a:bodyPr>
          <a:lstStyle/>
          <a:p>
            <a:r>
              <a:rPr lang="en-US" dirty="0"/>
              <a:t>Azure Advisor Recommendation Triage</a:t>
            </a:r>
          </a:p>
        </p:txBody>
      </p:sp>
      <p:sp>
        <p:nvSpPr>
          <p:cNvPr id="3" name="Slide Number Placeholder 2">
            <a:extLst>
              <a:ext uri="{FF2B5EF4-FFF2-40B4-BE49-F238E27FC236}">
                <a16:creationId xmlns:a16="http://schemas.microsoft.com/office/drawing/2014/main" id="{2152F46B-9C4B-D414-76C8-5F540A072F0C}"/>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7" name="TextBox 6">
            <a:extLst>
              <a:ext uri="{FF2B5EF4-FFF2-40B4-BE49-F238E27FC236}">
                <a16:creationId xmlns:a16="http://schemas.microsoft.com/office/drawing/2014/main" id="{118B61CE-31D1-B3F0-9EFA-1D4458C4F176}"/>
              </a:ext>
            </a:extLst>
          </p:cNvPr>
          <p:cNvSpPr txBox="1"/>
          <p:nvPr/>
        </p:nvSpPr>
        <p:spPr>
          <a:xfrm>
            <a:off x="382139" y="1297272"/>
            <a:ext cx="8380861" cy="698525"/>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dirty="0"/>
              <a:t>Decide to Accept or Reject Recommendation</a:t>
            </a:r>
          </a:p>
          <a:p>
            <a:pPr marL="285750" indent="-285750" rtl="0">
              <a:lnSpc>
                <a:spcPct val="150000"/>
              </a:lnSpc>
              <a:buFont typeface="Arial" panose="020B0604020202020204" pitchFamily="34" charset="0"/>
              <a:buChar char="•"/>
            </a:pPr>
            <a:r>
              <a:rPr lang="en-US" sz="1400" b="1" dirty="0"/>
              <a:t>Reason for rejection</a:t>
            </a:r>
          </a:p>
        </p:txBody>
      </p:sp>
      <p:pic>
        <p:nvPicPr>
          <p:cNvPr id="8" name="Picture 7">
            <a:extLst>
              <a:ext uri="{FF2B5EF4-FFF2-40B4-BE49-F238E27FC236}">
                <a16:creationId xmlns:a16="http://schemas.microsoft.com/office/drawing/2014/main" id="{5649D031-3042-CCFE-7C7B-B1D598789A12}"/>
              </a:ext>
            </a:extLst>
          </p:cNvPr>
          <p:cNvPicPr>
            <a:picLocks noChangeAspect="1"/>
          </p:cNvPicPr>
          <p:nvPr/>
        </p:nvPicPr>
        <p:blipFill>
          <a:blip r:embed="rId2"/>
          <a:stretch>
            <a:fillRect/>
          </a:stretch>
        </p:blipFill>
        <p:spPr>
          <a:xfrm>
            <a:off x="11167789" y="662363"/>
            <a:ext cx="520819" cy="501672"/>
          </a:xfrm>
          <a:prstGeom prst="rect">
            <a:avLst/>
          </a:prstGeom>
        </p:spPr>
      </p:pic>
      <p:pic>
        <p:nvPicPr>
          <p:cNvPr id="4" name="Picture 3">
            <a:extLst>
              <a:ext uri="{FF2B5EF4-FFF2-40B4-BE49-F238E27FC236}">
                <a16:creationId xmlns:a16="http://schemas.microsoft.com/office/drawing/2014/main" id="{68A165CA-7ADC-E390-7DB3-7744A399EDD2}"/>
              </a:ext>
            </a:extLst>
          </p:cNvPr>
          <p:cNvPicPr>
            <a:picLocks noChangeAspect="1"/>
          </p:cNvPicPr>
          <p:nvPr/>
        </p:nvPicPr>
        <p:blipFill>
          <a:blip r:embed="rId3"/>
          <a:stretch>
            <a:fillRect/>
          </a:stretch>
        </p:blipFill>
        <p:spPr>
          <a:xfrm>
            <a:off x="189296" y="2262271"/>
            <a:ext cx="9135679" cy="2458803"/>
          </a:xfrm>
          <a:prstGeom prst="rect">
            <a:avLst/>
          </a:prstGeom>
        </p:spPr>
      </p:pic>
      <p:pic>
        <p:nvPicPr>
          <p:cNvPr id="9" name="Picture 8">
            <a:extLst>
              <a:ext uri="{FF2B5EF4-FFF2-40B4-BE49-F238E27FC236}">
                <a16:creationId xmlns:a16="http://schemas.microsoft.com/office/drawing/2014/main" id="{AEE19B48-9753-01CF-03D0-360CD4B9954B}"/>
              </a:ext>
            </a:extLst>
          </p:cNvPr>
          <p:cNvPicPr>
            <a:picLocks noChangeAspect="1"/>
          </p:cNvPicPr>
          <p:nvPr/>
        </p:nvPicPr>
        <p:blipFill>
          <a:blip r:embed="rId4"/>
          <a:stretch>
            <a:fillRect/>
          </a:stretch>
        </p:blipFill>
        <p:spPr>
          <a:xfrm>
            <a:off x="9448800" y="2338156"/>
            <a:ext cx="2653085" cy="2307031"/>
          </a:xfrm>
          <a:prstGeom prst="rect">
            <a:avLst/>
          </a:prstGeom>
        </p:spPr>
      </p:pic>
    </p:spTree>
    <p:extLst>
      <p:ext uri="{BB962C8B-B14F-4D97-AF65-F5344CB8AC3E}">
        <p14:creationId xmlns:p14="http://schemas.microsoft.com/office/powerpoint/2010/main" val="1751577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D7A28-865E-32BC-73E8-4CD8CFC0356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2BC04DD-F967-CEAD-4B3E-2D896612C43A}"/>
              </a:ext>
            </a:extLst>
          </p:cNvPr>
          <p:cNvSpPr>
            <a:spLocks noGrp="1"/>
          </p:cNvSpPr>
          <p:nvPr>
            <p:ph type="title"/>
          </p:nvPr>
        </p:nvSpPr>
        <p:spPr>
          <a:xfrm>
            <a:off x="455996" y="620429"/>
            <a:ext cx="11306469" cy="410369"/>
          </a:xfrm>
        </p:spPr>
        <p:txBody>
          <a:bodyPr>
            <a:normAutofit/>
          </a:bodyPr>
          <a:lstStyle/>
          <a:p>
            <a:r>
              <a:rPr lang="en-US" dirty="0"/>
              <a:t>Azure Advisor Recommendation Tracking</a:t>
            </a:r>
          </a:p>
        </p:txBody>
      </p:sp>
      <p:sp>
        <p:nvSpPr>
          <p:cNvPr id="3" name="Slide Number Placeholder 2">
            <a:extLst>
              <a:ext uri="{FF2B5EF4-FFF2-40B4-BE49-F238E27FC236}">
                <a16:creationId xmlns:a16="http://schemas.microsoft.com/office/drawing/2014/main" id="{5CCE4CA8-6A86-32AF-DE27-C94191E72F5E}"/>
              </a:ext>
            </a:extLst>
          </p:cNvPr>
          <p:cNvSpPr>
            <a:spLocks noGrp="1"/>
          </p:cNvSpPr>
          <p:nvPr>
            <p:ph type="sldNum" sz="quarter" idx="4294967295"/>
          </p:nvPr>
        </p:nvSpPr>
        <p:spPr>
          <a:xfrm>
            <a:off x="9448800" y="6537325"/>
            <a:ext cx="2743200" cy="1920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176" b="0" i="0" u="none" strike="noStrike" kern="1200" cap="none" spc="0" normalizeH="0" baseline="0" noProof="0" smtClean="0">
                <a:ln>
                  <a:noFill/>
                </a:ln>
                <a:solidFill>
                  <a:srgbClr val="1A1A1A"/>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IN" sz="1176" b="0" i="0" u="none" strike="noStrike" kern="1200" cap="none" spc="0" normalizeH="0" baseline="0" noProof="0">
              <a:ln>
                <a:noFill/>
              </a:ln>
              <a:solidFill>
                <a:srgbClr val="1A1A1A"/>
              </a:solidFill>
              <a:effectLst/>
              <a:uLnTx/>
              <a:uFillTx/>
              <a:latin typeface="Segoe UI"/>
              <a:ea typeface="+mn-ea"/>
              <a:cs typeface="+mn-cs"/>
            </a:endParaRPr>
          </a:p>
        </p:txBody>
      </p:sp>
      <p:sp>
        <p:nvSpPr>
          <p:cNvPr id="7" name="TextBox 6">
            <a:extLst>
              <a:ext uri="{FF2B5EF4-FFF2-40B4-BE49-F238E27FC236}">
                <a16:creationId xmlns:a16="http://schemas.microsoft.com/office/drawing/2014/main" id="{3307E069-6BFC-79E0-9B5F-730DBB24CE8D}"/>
              </a:ext>
            </a:extLst>
          </p:cNvPr>
          <p:cNvSpPr txBox="1"/>
          <p:nvPr/>
        </p:nvSpPr>
        <p:spPr>
          <a:xfrm>
            <a:off x="382139" y="1297272"/>
            <a:ext cx="8380861" cy="1021690"/>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en-US" sz="1400" b="1" dirty="0"/>
              <a:t>Accepted recommendations move to regular Azure Advisor Reliability recommendations</a:t>
            </a:r>
          </a:p>
          <a:p>
            <a:pPr marL="285750" indent="-285750" rtl="0">
              <a:lnSpc>
                <a:spcPct val="150000"/>
              </a:lnSpc>
              <a:buFont typeface="Arial" panose="020B0604020202020204" pitchFamily="34" charset="0"/>
              <a:buChar char="•"/>
            </a:pPr>
            <a:r>
              <a:rPr lang="en-US" sz="1400" b="1" dirty="0"/>
              <a:t>Reviews tab</a:t>
            </a:r>
          </a:p>
          <a:p>
            <a:pPr marL="285750" indent="-285750" rtl="0">
              <a:lnSpc>
                <a:spcPct val="150000"/>
              </a:lnSpc>
              <a:buFont typeface="Arial" panose="020B0604020202020204" pitchFamily="34" charset="0"/>
              <a:buChar char="•"/>
            </a:pPr>
            <a:r>
              <a:rPr lang="en-US" sz="1400" b="1" dirty="0"/>
              <a:t>Track progress of recommendations</a:t>
            </a:r>
          </a:p>
        </p:txBody>
      </p:sp>
      <p:pic>
        <p:nvPicPr>
          <p:cNvPr id="8" name="Picture 7">
            <a:extLst>
              <a:ext uri="{FF2B5EF4-FFF2-40B4-BE49-F238E27FC236}">
                <a16:creationId xmlns:a16="http://schemas.microsoft.com/office/drawing/2014/main" id="{8B48EDAA-65EF-69EB-9668-2C4D721C8891}"/>
              </a:ext>
            </a:extLst>
          </p:cNvPr>
          <p:cNvPicPr>
            <a:picLocks noChangeAspect="1"/>
          </p:cNvPicPr>
          <p:nvPr/>
        </p:nvPicPr>
        <p:blipFill>
          <a:blip r:embed="rId2"/>
          <a:stretch>
            <a:fillRect/>
          </a:stretch>
        </p:blipFill>
        <p:spPr>
          <a:xfrm>
            <a:off x="11167789" y="662363"/>
            <a:ext cx="520819" cy="501672"/>
          </a:xfrm>
          <a:prstGeom prst="rect">
            <a:avLst/>
          </a:prstGeom>
        </p:spPr>
      </p:pic>
      <p:pic>
        <p:nvPicPr>
          <p:cNvPr id="10" name="Picture 9">
            <a:extLst>
              <a:ext uri="{FF2B5EF4-FFF2-40B4-BE49-F238E27FC236}">
                <a16:creationId xmlns:a16="http://schemas.microsoft.com/office/drawing/2014/main" id="{A0B34B04-B866-BC2B-837C-6867B3F99E6F}"/>
              </a:ext>
            </a:extLst>
          </p:cNvPr>
          <p:cNvPicPr>
            <a:picLocks noChangeAspect="1"/>
          </p:cNvPicPr>
          <p:nvPr/>
        </p:nvPicPr>
        <p:blipFill>
          <a:blip r:embed="rId3"/>
          <a:stretch>
            <a:fillRect/>
          </a:stretch>
        </p:blipFill>
        <p:spPr>
          <a:xfrm>
            <a:off x="4267200" y="1882887"/>
            <a:ext cx="7260595" cy="4041663"/>
          </a:xfrm>
          <a:prstGeom prst="rect">
            <a:avLst/>
          </a:prstGeom>
        </p:spPr>
      </p:pic>
    </p:spTree>
    <p:extLst>
      <p:ext uri="{BB962C8B-B14F-4D97-AF65-F5344CB8AC3E}">
        <p14:creationId xmlns:p14="http://schemas.microsoft.com/office/powerpoint/2010/main" val="365387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A8EB-8AB5-18D6-EE5C-263EA3982307}"/>
              </a:ext>
            </a:extLst>
          </p:cNvPr>
          <p:cNvSpPr>
            <a:spLocks noGrp="1"/>
          </p:cNvSpPr>
          <p:nvPr>
            <p:ph type="title"/>
          </p:nvPr>
        </p:nvSpPr>
        <p:spPr>
          <a:xfrm>
            <a:off x="672254" y="278129"/>
            <a:ext cx="10847494" cy="756673"/>
          </a:xfrm>
        </p:spPr>
        <p:txBody>
          <a:bodyPr vert="horz" lIns="91440" tIns="45720" rIns="91440" bIns="45720" rtlCol="0" anchor="t">
            <a:normAutofit/>
          </a:bodyPr>
          <a:lstStyle/>
          <a:p>
            <a:pPr>
              <a:lnSpc>
                <a:spcPct val="100000"/>
              </a:lnSpc>
            </a:pPr>
            <a:r>
              <a:rPr lang="en-US" sz="4000" kern="1200" dirty="0">
                <a:ln w="0"/>
                <a:solidFill>
                  <a:schemeClr val="accent1"/>
                </a:solidFill>
                <a:effectLst>
                  <a:outerShdw blurRad="38100" dist="25400" dir="5400000" algn="ctr" rotWithShape="0">
                    <a:srgbClr val="6E747A">
                      <a:alpha val="43000"/>
                    </a:srgbClr>
                  </a:outerShdw>
                </a:effectLst>
                <a:latin typeface="+mj-lt"/>
                <a:ea typeface="+mj-ea"/>
                <a:cs typeface="+mj-cs"/>
              </a:rPr>
              <a:t>Azure Monitor Baseline Alerts (AMBA)</a:t>
            </a:r>
          </a:p>
        </p:txBody>
      </p:sp>
      <p:graphicFrame>
        <p:nvGraphicFramePr>
          <p:cNvPr id="25" name="Content Placeholder 24">
            <a:extLst>
              <a:ext uri="{FF2B5EF4-FFF2-40B4-BE49-F238E27FC236}">
                <a16:creationId xmlns:a16="http://schemas.microsoft.com/office/drawing/2014/main" id="{7347F887-D80C-E761-FE1B-9D3713F8C5B2}"/>
              </a:ext>
            </a:extLst>
          </p:cNvPr>
          <p:cNvGraphicFramePr>
            <a:graphicFrameLocks noGrp="1"/>
          </p:cNvGraphicFramePr>
          <p:nvPr>
            <p:ph sz="half" idx="2"/>
            <p:extLst>
              <p:ext uri="{D42A27DB-BD31-4B8C-83A1-F6EECF244321}">
                <p14:modId xmlns:p14="http://schemas.microsoft.com/office/powerpoint/2010/main" val="3188672118"/>
              </p:ext>
            </p:extLst>
          </p:nvPr>
        </p:nvGraphicFramePr>
        <p:xfrm>
          <a:off x="672250" y="2062003"/>
          <a:ext cx="4991359" cy="3931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 name="Diagram 22">
            <a:extLst>
              <a:ext uri="{FF2B5EF4-FFF2-40B4-BE49-F238E27FC236}">
                <a16:creationId xmlns:a16="http://schemas.microsoft.com/office/drawing/2014/main" id="{D31A6EDC-F282-D862-425E-0E14CC128C66}"/>
              </a:ext>
            </a:extLst>
          </p:cNvPr>
          <p:cNvGraphicFramePr/>
          <p:nvPr/>
        </p:nvGraphicFramePr>
        <p:xfrm>
          <a:off x="4557822" y="2070629"/>
          <a:ext cx="6961923" cy="3931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TextBox 27">
            <a:extLst>
              <a:ext uri="{FF2B5EF4-FFF2-40B4-BE49-F238E27FC236}">
                <a16:creationId xmlns:a16="http://schemas.microsoft.com/office/drawing/2014/main" id="{3505403C-9BCE-6BB5-7D72-24CCB6C9910D}"/>
              </a:ext>
            </a:extLst>
          </p:cNvPr>
          <p:cNvSpPr txBox="1"/>
          <p:nvPr/>
        </p:nvSpPr>
        <p:spPr>
          <a:xfrm>
            <a:off x="672251" y="1153621"/>
            <a:ext cx="10847494" cy="703171"/>
          </a:xfrm>
          <a:prstGeom prst="roundRect">
            <a:avLst/>
          </a:prstGeom>
          <a:ln>
            <a:noFill/>
          </a:ln>
          <a:effectLst>
            <a:outerShdw blurRad="50800" dist="38100" dir="2700000" algn="tl" rotWithShape="0">
              <a:prstClr val="black">
                <a:alpha val="40000"/>
              </a:prstClr>
            </a:outerShdw>
          </a:effectLst>
        </p:spPr>
        <p:style>
          <a:lnRef idx="2">
            <a:schemeClr val="accent1"/>
          </a:lnRef>
          <a:fillRef idx="1001">
            <a:schemeClr val="lt2"/>
          </a:fillRef>
          <a:effectRef idx="0">
            <a:schemeClr val="accent1"/>
          </a:effectRef>
          <a:fontRef idx="minor">
            <a:schemeClr val="dk1"/>
          </a:fontRef>
        </p:style>
        <p:txBody>
          <a:bodyPr wrap="square" rtlCol="0">
            <a:spAutoFit/>
          </a:bodyPr>
          <a:lstStyle/>
          <a:p>
            <a:r>
              <a:rPr lang="en-US" b="0" i="0" dirty="0">
                <a:solidFill>
                  <a:srgbClr val="000000"/>
                </a:solidFill>
                <a:effectLst/>
                <a:latin typeface="WordVisi_MSFontService"/>
              </a:rPr>
              <a:t>AMBA is a central repository that combines product group and field experience driven alert definitions that allow customers and partners to improve their observability experience through the adoption of Azure Monitor</a:t>
            </a:r>
            <a:endParaRPr lang="en-US" dirty="0"/>
          </a:p>
        </p:txBody>
      </p:sp>
      <p:sp>
        <p:nvSpPr>
          <p:cNvPr id="29" name="TextBox 28">
            <a:extLst>
              <a:ext uri="{FF2B5EF4-FFF2-40B4-BE49-F238E27FC236}">
                <a16:creationId xmlns:a16="http://schemas.microsoft.com/office/drawing/2014/main" id="{8B7E8DA2-64B4-AE6E-EC3A-BF07C7CC3739}"/>
              </a:ext>
            </a:extLst>
          </p:cNvPr>
          <p:cNvSpPr txBox="1"/>
          <p:nvPr/>
        </p:nvSpPr>
        <p:spPr>
          <a:xfrm>
            <a:off x="7812448" y="6215943"/>
            <a:ext cx="3707297" cy="369332"/>
          </a:xfrm>
          <a:prstGeom prst="rect">
            <a:avLst/>
          </a:prstGeom>
          <a:noFill/>
        </p:spPr>
        <p:txBody>
          <a:bodyPr wrap="none" rtlCol="0">
            <a:spAutoFit/>
          </a:bodyPr>
          <a:lstStyle/>
          <a:p>
            <a:r>
              <a:rPr lang="en-US" b="1" dirty="0"/>
              <a:t>Visit the AMBA Site: aka.ms/amba</a:t>
            </a:r>
          </a:p>
        </p:txBody>
      </p:sp>
      <p:sp>
        <p:nvSpPr>
          <p:cNvPr id="3" name="TextBox 2">
            <a:extLst>
              <a:ext uri="{FF2B5EF4-FFF2-40B4-BE49-F238E27FC236}">
                <a16:creationId xmlns:a16="http://schemas.microsoft.com/office/drawing/2014/main" id="{5C88374A-9554-443F-16D9-62A910E2425B}"/>
              </a:ext>
            </a:extLst>
          </p:cNvPr>
          <p:cNvSpPr txBox="1"/>
          <p:nvPr/>
        </p:nvSpPr>
        <p:spPr>
          <a:xfrm>
            <a:off x="672250" y="6246720"/>
            <a:ext cx="3795526" cy="307777"/>
          </a:xfrm>
          <a:prstGeom prst="rect">
            <a:avLst/>
          </a:prstGeom>
          <a:noFill/>
        </p:spPr>
        <p:txBody>
          <a:bodyPr wrap="square" rtlCol="0">
            <a:spAutoFit/>
          </a:bodyPr>
          <a:lstStyle/>
          <a:p>
            <a:r>
              <a:rPr lang="en-US" sz="1400" i="1" dirty="0"/>
              <a:t>Note: Usage statistics are from last 45 days</a:t>
            </a:r>
          </a:p>
        </p:txBody>
      </p:sp>
    </p:spTree>
    <p:extLst>
      <p:ext uri="{BB962C8B-B14F-4D97-AF65-F5344CB8AC3E}">
        <p14:creationId xmlns:p14="http://schemas.microsoft.com/office/powerpoint/2010/main" val="2658615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DE7EA4-1E0A-47F0-8B57-890385CF1D95}"/>
              </a:ext>
            </a:extLst>
          </p:cNvPr>
          <p:cNvSpPr>
            <a:spLocks noGrp="1"/>
          </p:cNvSpPr>
          <p:nvPr>
            <p:ph type="title"/>
          </p:nvPr>
        </p:nvSpPr>
        <p:spPr>
          <a:xfrm>
            <a:off x="455996" y="620429"/>
            <a:ext cx="10588521" cy="820738"/>
          </a:xfrm>
        </p:spPr>
        <p:txBody>
          <a:bodyPr/>
          <a:lstStyle/>
          <a:p>
            <a:r>
              <a:rPr lang="en-US"/>
              <a:t>Recommended Training, Design and Implement Microsoft Services</a:t>
            </a:r>
          </a:p>
        </p:txBody>
      </p:sp>
      <p:sp>
        <p:nvSpPr>
          <p:cNvPr id="11" name="TextBox 1">
            <a:extLst>
              <a:ext uri="{FF2B5EF4-FFF2-40B4-BE49-F238E27FC236}">
                <a16:creationId xmlns:a16="http://schemas.microsoft.com/office/drawing/2014/main" id="{0B1AAB4F-7D2B-C20E-1214-6EE83AFE78E6}"/>
              </a:ext>
            </a:extLst>
          </p:cNvPr>
          <p:cNvSpPr txBox="1"/>
          <p:nvPr/>
        </p:nvSpPr>
        <p:spPr>
          <a:xfrm>
            <a:off x="2633470" y="-11428"/>
            <a:ext cx="6154310"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mn-cs"/>
              </a:rPr>
              <a:t>REQUIRED - Customize based on workload findings</a:t>
            </a:r>
          </a:p>
        </p:txBody>
      </p:sp>
      <p:graphicFrame>
        <p:nvGraphicFramePr>
          <p:cNvPr id="17" name="Table 16">
            <a:extLst>
              <a:ext uri="{FF2B5EF4-FFF2-40B4-BE49-F238E27FC236}">
                <a16:creationId xmlns:a16="http://schemas.microsoft.com/office/drawing/2014/main" id="{998743F0-3A4B-775D-1B74-FE001EFC0A83}"/>
              </a:ext>
            </a:extLst>
          </p:cNvPr>
          <p:cNvGraphicFramePr>
            <a:graphicFrameLocks noGrp="1"/>
          </p:cNvGraphicFramePr>
          <p:nvPr/>
        </p:nvGraphicFramePr>
        <p:xfrm>
          <a:off x="455996" y="1544442"/>
          <a:ext cx="11306468" cy="4104516"/>
        </p:xfrm>
        <a:graphic>
          <a:graphicData uri="http://schemas.openxmlformats.org/drawingml/2006/table">
            <a:tbl>
              <a:tblPr firstRow="1" firstCol="1" bandRow="1"/>
              <a:tblGrid>
                <a:gridCol w="935482">
                  <a:extLst>
                    <a:ext uri="{9D8B030D-6E8A-4147-A177-3AD203B41FA5}">
                      <a16:colId xmlns:a16="http://schemas.microsoft.com/office/drawing/2014/main" val="2299017355"/>
                    </a:ext>
                  </a:extLst>
                </a:gridCol>
                <a:gridCol w="4452731">
                  <a:extLst>
                    <a:ext uri="{9D8B030D-6E8A-4147-A177-3AD203B41FA5}">
                      <a16:colId xmlns:a16="http://schemas.microsoft.com/office/drawing/2014/main" val="2511606086"/>
                    </a:ext>
                  </a:extLst>
                </a:gridCol>
                <a:gridCol w="5918255">
                  <a:extLst>
                    <a:ext uri="{9D8B030D-6E8A-4147-A177-3AD203B41FA5}">
                      <a16:colId xmlns:a16="http://schemas.microsoft.com/office/drawing/2014/main" val="822495665"/>
                    </a:ext>
                  </a:extLst>
                </a:gridCol>
              </a:tblGrid>
              <a:tr h="514528">
                <a:tc>
                  <a:txBody>
                    <a:bodyPr/>
                    <a:lstStyle/>
                    <a:p>
                      <a:pPr marL="0" marR="0" algn="ctr">
                        <a:lnSpc>
                          <a:spcPct val="115000"/>
                        </a:lnSpc>
                        <a:spcBef>
                          <a:spcPts val="600"/>
                        </a:spcBef>
                        <a:spcAft>
                          <a:spcPts val="600"/>
                        </a:spcAft>
                      </a:pPr>
                      <a:r>
                        <a:rPr lang="nl-NL" sz="1400" b="1" dirty="0">
                          <a:solidFill>
                            <a:srgbClr val="FFFFFF"/>
                          </a:solidFill>
                          <a:effectLst/>
                          <a:latin typeface="Segoe UI" panose="020B0502040204020203" pitchFamily="34" charset="0"/>
                          <a:ea typeface="MS Mincho" panose="02020609040205080304" pitchFamily="49" charset="-128"/>
                          <a:cs typeface="Arial" panose="020B0604020202020204" pitchFamily="34" charset="0"/>
                        </a:rPr>
                        <a:t>Priority</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a:noFill/>
                    </a:lnL>
                    <a:lnR w="12700" cap="flat" cmpd="sng" algn="ctr">
                      <a:solidFill>
                        <a:srgbClr val="000000"/>
                      </a:solidFill>
                      <a:prstDash val="solid"/>
                      <a:round/>
                      <a:headEnd type="none" w="med" len="med"/>
                      <a:tailEnd type="none" w="med" len="med"/>
                    </a:lnR>
                    <a:lnT>
                      <a:noFill/>
                    </a:lnT>
                    <a:lnB>
                      <a:noFill/>
                    </a:lnB>
                    <a:solidFill>
                      <a:srgbClr val="525251"/>
                    </a:solidFill>
                  </a:tcPr>
                </a:tc>
                <a:tc>
                  <a:txBody>
                    <a:bodyPr/>
                    <a:lstStyle/>
                    <a:p>
                      <a:pPr marL="0" marR="0" algn="ctr">
                        <a:lnSpc>
                          <a:spcPct val="115000"/>
                        </a:lnSpc>
                        <a:spcBef>
                          <a:spcPts val="600"/>
                        </a:spcBef>
                        <a:spcAft>
                          <a:spcPts val="600"/>
                        </a:spcAft>
                      </a:pPr>
                      <a:r>
                        <a:rPr lang="nl-NL" sz="1400" b="1">
                          <a:solidFill>
                            <a:srgbClr val="FFFFFF"/>
                          </a:solidFill>
                          <a:effectLst/>
                          <a:latin typeface="Segoe UI" panose="020B0502040204020203" pitchFamily="34" charset="0"/>
                          <a:ea typeface="MS Mincho" panose="02020609040205080304" pitchFamily="49" charset="-128"/>
                          <a:cs typeface="Arial" panose="020B0604020202020204" pitchFamily="34" charset="0"/>
                        </a:rPr>
                        <a:t>Microsoft Service</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525251"/>
                    </a:solidFill>
                  </a:tcPr>
                </a:tc>
                <a:tc>
                  <a:txBody>
                    <a:bodyPr/>
                    <a:lstStyle/>
                    <a:p>
                      <a:pPr marL="0" marR="0" algn="ctr">
                        <a:lnSpc>
                          <a:spcPct val="115000"/>
                        </a:lnSpc>
                        <a:spcBef>
                          <a:spcPts val="600"/>
                        </a:spcBef>
                        <a:spcAft>
                          <a:spcPts val="600"/>
                        </a:spcAft>
                      </a:pPr>
                      <a:r>
                        <a:rPr lang="nl-NL" sz="1400" b="1">
                          <a:solidFill>
                            <a:srgbClr val="FFFFFF"/>
                          </a:solidFill>
                          <a:effectLst/>
                          <a:latin typeface="Segoe UI" panose="020B0502040204020203" pitchFamily="34" charset="0"/>
                          <a:ea typeface="Calibri" panose="020F0502020204030204" pitchFamily="34" charset="0"/>
                          <a:cs typeface="Arial" panose="020B0604020202020204" pitchFamily="34" charset="0"/>
                        </a:rPr>
                        <a:t>Customer Value (Outcomes)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w="12700" cap="flat" cmpd="sng" algn="ctr">
                      <a:solidFill>
                        <a:srgbClr val="000000"/>
                      </a:solidFill>
                      <a:prstDash val="solid"/>
                      <a:round/>
                      <a:headEnd type="none" w="med" len="med"/>
                      <a:tailEnd type="none" w="med" len="med"/>
                    </a:lnL>
                    <a:lnR>
                      <a:noFill/>
                    </a:lnR>
                    <a:lnT>
                      <a:noFill/>
                    </a:lnT>
                    <a:lnB>
                      <a:noFill/>
                    </a:lnB>
                    <a:solidFill>
                      <a:srgbClr val="525251"/>
                    </a:solidFill>
                  </a:tcPr>
                </a:tc>
                <a:extLst>
                  <a:ext uri="{0D108BD9-81ED-4DB2-BD59-A6C34878D82A}">
                    <a16:rowId xmlns:a16="http://schemas.microsoft.com/office/drawing/2014/main" val="2131798019"/>
                  </a:ext>
                </a:extLst>
              </a:tr>
              <a:tr h="1064494">
                <a:tc>
                  <a:txBody>
                    <a:bodyPr/>
                    <a:lstStyle/>
                    <a:p>
                      <a:pPr marL="0" marR="0" algn="ctr" defTabSz="932746" rtl="0" eaLnBrk="1" latinLnBrk="0" hangingPunct="1">
                        <a:lnSpc>
                          <a:spcPct val="115000"/>
                        </a:lnSpc>
                        <a:spcBef>
                          <a:spcPts val="600"/>
                        </a:spcBef>
                        <a:spcAft>
                          <a:spcPts val="600"/>
                        </a:spcAft>
                      </a:pPr>
                      <a:r>
                        <a:rPr lang="nl-NL" sz="1400" kern="1200" dirty="0">
                          <a:solidFill>
                            <a:schemeClr val="tx1"/>
                          </a:solidFill>
                          <a:effectLst/>
                          <a:latin typeface="Calibri" panose="020F0502020204030204" pitchFamily="34" charset="0"/>
                          <a:ea typeface="Calibri" panose="020F0502020204030204" pitchFamily="34" charset="0"/>
                          <a:cs typeface="Arial" panose="020B0604020202020204" pitchFamily="34" charset="0"/>
                        </a:rPr>
                        <a:t>Critical</a:t>
                      </a:r>
                      <a:endParaRPr lang="en-US" sz="1400" kern="12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a:noFill/>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algn="ctr" defTabSz="932746" rtl="0" eaLnBrk="1" latinLnBrk="0" hangingPunct="1">
                        <a:lnSpc>
                          <a:spcPct val="115000"/>
                        </a:lnSpc>
                        <a:spcBef>
                          <a:spcPts val="600"/>
                        </a:spcBef>
                        <a:spcAft>
                          <a:spcPts val="600"/>
                        </a:spcAft>
                      </a:pPr>
                      <a:r>
                        <a:rPr lang="en-US" sz="1400" kern="1200" dirty="0">
                          <a:solidFill>
                            <a:schemeClr val="tx1"/>
                          </a:solidFill>
                          <a:effectLst/>
                          <a:latin typeface="Calibri" panose="020F0502020204030204" pitchFamily="34" charset="0"/>
                          <a:ea typeface="Calibri" panose="020F0502020204030204" pitchFamily="34" charset="0"/>
                          <a:cs typeface="Arial" panose="020B0604020202020204" pitchFamily="34" charset="0"/>
                        </a:rPr>
                        <a:t>Azure Networking Design and Implementation – Azure Network Topology Scenario (ExpressRoute module)</a:t>
                      </a:r>
                    </a:p>
                  </a:txBody>
                  <a:tcPr marL="44002" marR="44002" marT="0" marB="0" anchor="ctr">
                    <a:lnL w="12700" cap="flat" cmpd="sng" algn="ctr">
                      <a:solidFill>
                        <a:srgbClr val="525251"/>
                      </a:solidFill>
                      <a:prstDash val="solid"/>
                      <a:round/>
                      <a:headEnd type="none" w="med" len="med"/>
                      <a:tailEnd type="none" w="med" len="med"/>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algn="l" defTabSz="932746" rtl="0" eaLnBrk="1" latinLnBrk="0" hangingPunct="1">
                        <a:lnSpc>
                          <a:spcPct val="115000"/>
                        </a:lnSpc>
                        <a:spcBef>
                          <a:spcPts val="600"/>
                        </a:spcBef>
                        <a:spcAft>
                          <a:spcPts val="600"/>
                        </a:spcAft>
                      </a:pPr>
                      <a:r>
                        <a:rPr lang="en-US" sz="1400" kern="1200" dirty="0">
                          <a:solidFill>
                            <a:schemeClr val="tx1"/>
                          </a:solidFill>
                          <a:effectLst/>
                          <a:latin typeface="Calibri" panose="020F0502020204030204" pitchFamily="34" charset="0"/>
                          <a:ea typeface="Calibri" panose="020F0502020204030204" pitchFamily="34" charset="0"/>
                          <a:cs typeface="Arial" panose="020B0604020202020204" pitchFamily="34" charset="0"/>
                        </a:rPr>
                        <a:t>Enhance your Azure network's resilience and security, aligning with top recommendations for reliability, resiliency, operational excellence, performance efficiency, and security.</a:t>
                      </a:r>
                    </a:p>
                  </a:txBody>
                  <a:tcPr marL="44002" marR="44002" marT="0" marB="0" anchor="ctr">
                    <a:lnL w="12700" cap="flat" cmpd="sng" algn="ctr">
                      <a:solidFill>
                        <a:srgbClr val="525251"/>
                      </a:solidFill>
                      <a:prstDash val="solid"/>
                      <a:round/>
                      <a:headEnd type="none" w="med" len="med"/>
                      <a:tailEnd type="none" w="med" len="med"/>
                    </a:lnL>
                    <a:lnR>
                      <a:noFill/>
                    </a:lnR>
                    <a:lnT>
                      <a:noFill/>
                    </a:lnT>
                    <a:lnB>
                      <a:noFill/>
                    </a:lnB>
                    <a:solidFill>
                      <a:srgbClr val="F0F0F0"/>
                    </a:solidFill>
                  </a:tcPr>
                </a:tc>
                <a:extLst>
                  <a:ext uri="{0D108BD9-81ED-4DB2-BD59-A6C34878D82A}">
                    <a16:rowId xmlns:a16="http://schemas.microsoft.com/office/drawing/2014/main" val="2849631648"/>
                  </a:ext>
                </a:extLst>
              </a:tr>
              <a:tr h="514528">
                <a:tc>
                  <a:txBody>
                    <a:bodyPr/>
                    <a:lstStyle/>
                    <a:p>
                      <a:pPr marL="0" marR="0" algn="ctr">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Medium</a:t>
                      </a:r>
                    </a:p>
                  </a:txBody>
                  <a:tcPr marL="44002" marR="44002" marT="0" marB="0" anchor="ctr">
                    <a:lnL>
                      <a:noFill/>
                    </a:lnL>
                    <a:lnR w="12700" cap="flat" cmpd="sng" algn="ctr">
                      <a:solidFill>
                        <a:srgbClr val="525251"/>
                      </a:solidFill>
                      <a:prstDash val="solid"/>
                      <a:round/>
                      <a:headEnd type="none" w="med" len="med"/>
                      <a:tailEnd type="none" w="med" len="med"/>
                    </a:lnR>
                    <a:lnT>
                      <a:noFill/>
                    </a:lnT>
                    <a:lnB>
                      <a:noFill/>
                    </a:lnB>
                    <a:solidFill>
                      <a:srgbClr val="D4D4D4"/>
                    </a:solidFill>
                  </a:tcPr>
                </a:tc>
                <a:tc>
                  <a:txBody>
                    <a:bodyPr/>
                    <a:lstStyle/>
                    <a:p>
                      <a:pPr marL="0" marR="0">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Well-Architected Reliability Recovery Design &amp; Implement</a:t>
                      </a:r>
                    </a:p>
                  </a:txBody>
                  <a:tcPr marL="44002" marR="44002" marT="0" marB="0" anchor="ctr">
                    <a:lnL w="12700" cap="flat" cmpd="sng" algn="ctr">
                      <a:solidFill>
                        <a:srgbClr val="525251"/>
                      </a:solidFill>
                      <a:prstDash val="solid"/>
                      <a:round/>
                      <a:headEnd type="none" w="med" len="med"/>
                      <a:tailEnd type="none" w="med" len="med"/>
                    </a:lnL>
                    <a:lnR w="12700" cap="flat" cmpd="sng" algn="ctr">
                      <a:solidFill>
                        <a:srgbClr val="525251"/>
                      </a:solidFill>
                      <a:prstDash val="solid"/>
                      <a:round/>
                      <a:headEnd type="none" w="med" len="med"/>
                      <a:tailEnd type="none" w="med" len="med"/>
                    </a:lnR>
                    <a:lnT>
                      <a:noFill/>
                    </a:lnT>
                    <a:lnB>
                      <a:noFill/>
                    </a:lnB>
                    <a:solidFill>
                      <a:srgbClr val="D4D4D4"/>
                    </a:solidFill>
                  </a:tcPr>
                </a:tc>
                <a:tc>
                  <a:txBody>
                    <a:bodyPr/>
                    <a:lstStyle/>
                    <a:p>
                      <a:pPr marL="0" marR="0" algn="l">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Craft and execute a disaster recovery plan, ensuring business continuity.</a:t>
                      </a:r>
                    </a:p>
                  </a:txBody>
                  <a:tcPr marL="44002" marR="44002" marT="0" marB="0" anchor="ctr">
                    <a:lnL w="12700" cap="flat" cmpd="sng" algn="ctr">
                      <a:solidFill>
                        <a:srgbClr val="525251"/>
                      </a:solidFill>
                      <a:prstDash val="solid"/>
                      <a:round/>
                      <a:headEnd type="none" w="med" len="med"/>
                      <a:tailEnd type="none" w="med" len="med"/>
                    </a:lnL>
                    <a:lnR>
                      <a:noFill/>
                    </a:lnR>
                    <a:lnT>
                      <a:noFill/>
                    </a:lnT>
                    <a:lnB>
                      <a:noFill/>
                    </a:lnB>
                    <a:solidFill>
                      <a:srgbClr val="D4D4D4"/>
                    </a:solidFill>
                  </a:tcPr>
                </a:tc>
                <a:extLst>
                  <a:ext uri="{0D108BD9-81ED-4DB2-BD59-A6C34878D82A}">
                    <a16:rowId xmlns:a16="http://schemas.microsoft.com/office/drawing/2014/main" val="93249270"/>
                  </a:ext>
                </a:extLst>
              </a:tr>
              <a:tr h="514528">
                <a:tc>
                  <a:txBody>
                    <a:bodyPr/>
                    <a:lstStyle/>
                    <a:p>
                      <a:pPr marL="0" marR="0" algn="ctr">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Low</a:t>
                      </a:r>
                    </a:p>
                  </a:txBody>
                  <a:tcPr marL="44002" marR="44002" marT="0" marB="0" anchor="ctr">
                    <a:lnL>
                      <a:noFill/>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Well-Architected Reliability Remediation - Infra services</a:t>
                      </a:r>
                    </a:p>
                  </a:txBody>
                  <a:tcPr marL="44002" marR="44002" marT="0" marB="0" anchor="ctr">
                    <a:lnL w="12700" cap="flat" cmpd="sng" algn="ctr">
                      <a:solidFill>
                        <a:srgbClr val="525251"/>
                      </a:solidFill>
                      <a:prstDash val="solid"/>
                      <a:round/>
                      <a:headEnd type="none" w="med" len="med"/>
                      <a:tailEnd type="none" w="med" len="med"/>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lvl="0" indent="0" algn="l" defTabSz="932746" rtl="0" eaLnBrk="1" fontAlgn="auto" latinLnBrk="0" hangingPunct="1">
                        <a:lnSpc>
                          <a:spcPct val="115000"/>
                        </a:lnSpc>
                        <a:spcBef>
                          <a:spcPts val="600"/>
                        </a:spcBef>
                        <a:spcAft>
                          <a:spcPts val="600"/>
                        </a:spcAft>
                        <a:buClrTx/>
                        <a:buSzTx/>
                        <a:buFontTx/>
                        <a:buNone/>
                        <a:tabLst/>
                        <a:defRPr/>
                      </a:pPr>
                      <a:r>
                        <a:rPr lang="en-US" sz="1400" dirty="0">
                          <a:effectLst/>
                          <a:latin typeface="Calibri" panose="020F0502020204030204" pitchFamily="34" charset="0"/>
                          <a:ea typeface="Calibri" panose="020F0502020204030204" pitchFamily="34" charset="0"/>
                          <a:cs typeface="Arial" panose="020B0604020202020204" pitchFamily="34" charset="0"/>
                        </a:rPr>
                        <a:t>Address and fix key infrastructure issues, boosting your system's reliability.</a:t>
                      </a:r>
                    </a:p>
                  </a:txBody>
                  <a:tcPr marL="44002" marR="44002" marT="0" marB="0" anchor="ctr">
                    <a:lnL w="12700" cap="flat" cmpd="sng" algn="ctr">
                      <a:solidFill>
                        <a:srgbClr val="525251"/>
                      </a:solidFill>
                      <a:prstDash val="solid"/>
                      <a:round/>
                      <a:headEnd type="none" w="med" len="med"/>
                      <a:tailEnd type="none" w="med" len="med"/>
                    </a:lnL>
                    <a:lnR>
                      <a:noFill/>
                    </a:lnR>
                    <a:lnT>
                      <a:noFill/>
                    </a:lnT>
                    <a:lnB>
                      <a:noFill/>
                    </a:lnB>
                    <a:solidFill>
                      <a:srgbClr val="F0F0F0"/>
                    </a:solidFill>
                  </a:tcPr>
                </a:tc>
                <a:extLst>
                  <a:ext uri="{0D108BD9-81ED-4DB2-BD59-A6C34878D82A}">
                    <a16:rowId xmlns:a16="http://schemas.microsoft.com/office/drawing/2014/main" val="197113515"/>
                  </a:ext>
                </a:extLst>
              </a:tr>
              <a:tr h="981910">
                <a:tc>
                  <a:txBody>
                    <a:bodyPr/>
                    <a:lstStyle/>
                    <a:p>
                      <a:pPr marL="0" marR="0" algn="ctr">
                        <a:lnSpc>
                          <a:spcPct val="115000"/>
                        </a:lnSpc>
                        <a:spcBef>
                          <a:spcPts val="600"/>
                        </a:spcBef>
                        <a:spcAft>
                          <a:spcPts val="600"/>
                        </a:spcAft>
                      </a:pPr>
                      <a:r>
                        <a:rPr lang="en-US" sz="1400" dirty="0">
                          <a:effectLst/>
                          <a:latin typeface="Calibri" panose="020F0502020204030204" pitchFamily="34" charset="0"/>
                          <a:ea typeface="Calibri" panose="020F0502020204030204" pitchFamily="34" charset="0"/>
                          <a:cs typeface="Arial" panose="020B0604020202020204" pitchFamily="34" charset="0"/>
                        </a:rPr>
                        <a:t>High</a:t>
                      </a:r>
                    </a:p>
                  </a:txBody>
                  <a:tcPr marL="44002" marR="44002" marT="0" marB="0" anchor="ctr">
                    <a:lnL>
                      <a:noFill/>
                    </a:lnL>
                    <a:lnR w="12700" cap="flat" cmpd="sng" algn="ctr">
                      <a:solidFill>
                        <a:srgbClr val="525251"/>
                      </a:solidFill>
                      <a:prstDash val="solid"/>
                      <a:round/>
                      <a:headEnd type="none" w="med" len="med"/>
                      <a:tailEnd type="none" w="med" len="med"/>
                    </a:lnR>
                    <a:lnT>
                      <a:noFill/>
                    </a:lnT>
                    <a:lnB>
                      <a:noFill/>
                    </a:lnB>
                    <a:solidFill>
                      <a:srgbClr val="D4D4D4"/>
                    </a:solidFill>
                  </a:tcPr>
                </a:tc>
                <a:tc>
                  <a:txBody>
                    <a:bodyPr/>
                    <a:lstStyle/>
                    <a:p>
                      <a:pPr marL="0" marR="0">
                        <a:lnSpc>
                          <a:spcPct val="107000"/>
                        </a:lnSpc>
                        <a:spcBef>
                          <a:spcPts val="0"/>
                        </a:spcBef>
                        <a:spcAft>
                          <a:spcPts val="1500"/>
                        </a:spcAft>
                      </a:pPr>
                      <a:r>
                        <a:rPr lang="en-US" sz="1400" dirty="0">
                          <a:effectLst/>
                          <a:latin typeface="Calibri" panose="020F0502020204030204" pitchFamily="34" charset="0"/>
                          <a:ea typeface="Calibri" panose="020F0502020204030204" pitchFamily="34" charset="0"/>
                          <a:cs typeface="Arial" panose="020B0604020202020204" pitchFamily="34" charset="0"/>
                        </a:rPr>
                        <a:t>Well-Architected Reliability - Availability Zone and Multi-Region Design and Implementation</a:t>
                      </a:r>
                    </a:p>
                  </a:txBody>
                  <a:tcPr marL="44002" marR="44002" marT="0" marB="0" anchor="ctr">
                    <a:lnL w="12700" cap="flat" cmpd="sng" algn="ctr">
                      <a:solidFill>
                        <a:srgbClr val="525251"/>
                      </a:solidFill>
                      <a:prstDash val="solid"/>
                      <a:round/>
                      <a:headEnd type="none" w="med" len="med"/>
                      <a:tailEnd type="none" w="med" len="med"/>
                    </a:lnL>
                    <a:lnR w="12700" cap="flat" cmpd="sng" algn="ctr">
                      <a:solidFill>
                        <a:srgbClr val="525251"/>
                      </a:solidFill>
                      <a:prstDash val="solid"/>
                      <a:round/>
                      <a:headEnd type="none" w="med" len="med"/>
                      <a:tailEnd type="none" w="med" len="med"/>
                    </a:lnR>
                    <a:lnT>
                      <a:noFill/>
                    </a:lnT>
                    <a:lnB>
                      <a:noFill/>
                    </a:lnB>
                    <a:solidFill>
                      <a:srgbClr val="D4D4D4"/>
                    </a:solidFill>
                  </a:tcPr>
                </a:tc>
                <a:tc>
                  <a:txBody>
                    <a:bodyPr/>
                    <a:lstStyle/>
                    <a:p>
                      <a:pPr marL="0" marR="0" algn="l">
                        <a:lnSpc>
                          <a:spcPct val="107000"/>
                        </a:lnSpc>
                        <a:spcBef>
                          <a:spcPts val="0"/>
                        </a:spcBef>
                        <a:spcAft>
                          <a:spcPts val="1500"/>
                        </a:spcAft>
                      </a:pPr>
                      <a:r>
                        <a:rPr lang="en-US" sz="1400" dirty="0">
                          <a:effectLst/>
                          <a:latin typeface="Calibri" panose="020F0502020204030204" pitchFamily="34" charset="0"/>
                          <a:ea typeface="Calibri" panose="020F0502020204030204" pitchFamily="34" charset="0"/>
                          <a:cs typeface="Arial" panose="020B0604020202020204" pitchFamily="34" charset="0"/>
                        </a:rPr>
                        <a:t>Develop a high-availability and disaster recovery plan across multiple zones or regions for higher resilience.</a:t>
                      </a:r>
                    </a:p>
                  </a:txBody>
                  <a:tcPr marL="44002" marR="44002" marT="0" marB="0" anchor="ctr">
                    <a:lnL w="12700" cap="flat" cmpd="sng" algn="ctr">
                      <a:solidFill>
                        <a:srgbClr val="525251"/>
                      </a:solidFill>
                      <a:prstDash val="solid"/>
                      <a:round/>
                      <a:headEnd type="none" w="med" len="med"/>
                      <a:tailEnd type="none" w="med" len="med"/>
                    </a:lnL>
                    <a:lnR>
                      <a:noFill/>
                    </a:lnR>
                    <a:lnT>
                      <a:noFill/>
                    </a:lnT>
                    <a:lnB>
                      <a:noFill/>
                    </a:lnB>
                    <a:solidFill>
                      <a:srgbClr val="D4D4D4"/>
                    </a:solidFill>
                  </a:tcPr>
                </a:tc>
                <a:extLst>
                  <a:ext uri="{0D108BD9-81ED-4DB2-BD59-A6C34878D82A}">
                    <a16:rowId xmlns:a16="http://schemas.microsoft.com/office/drawing/2014/main" val="2844776379"/>
                  </a:ext>
                </a:extLst>
              </a:tr>
              <a:tr h="514528">
                <a:tc>
                  <a:txBody>
                    <a:bodyPr/>
                    <a:lstStyle/>
                    <a:p>
                      <a:pPr marL="0" marR="0" algn="ctr">
                        <a:lnSpc>
                          <a:spcPct val="115000"/>
                        </a:lnSpc>
                        <a:spcBef>
                          <a:spcPts val="600"/>
                        </a:spcBef>
                        <a:spcAft>
                          <a:spcPts val="600"/>
                        </a:spcAft>
                      </a:pPr>
                      <a:r>
                        <a:rPr lang="nl-NL" sz="1400">
                          <a:effectLst/>
                          <a:latin typeface="Segoe UI" panose="020B0502040204020203" pitchFamily="34" charset="0"/>
                          <a:ea typeface="MS Mincho" panose="02020609040205080304" pitchFamily="49" charset="-128"/>
                          <a:cs typeface="Arial" panose="020B0604020202020204" pitchFamily="34" charset="0"/>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a:noFill/>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a:lnSpc>
                          <a:spcPct val="107000"/>
                        </a:lnSpc>
                        <a:spcBef>
                          <a:spcPts val="0"/>
                        </a:spcBef>
                        <a:spcAft>
                          <a:spcPts val="1500"/>
                        </a:spcAft>
                      </a:pP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w="12700" cap="flat" cmpd="sng" algn="ctr">
                      <a:solidFill>
                        <a:srgbClr val="525251"/>
                      </a:solidFill>
                      <a:prstDash val="solid"/>
                      <a:round/>
                      <a:headEnd type="none" w="med" len="med"/>
                      <a:tailEnd type="none" w="med" len="med"/>
                    </a:lnL>
                    <a:lnR w="12700" cap="flat" cmpd="sng" algn="ctr">
                      <a:solidFill>
                        <a:srgbClr val="525251"/>
                      </a:solidFill>
                      <a:prstDash val="solid"/>
                      <a:round/>
                      <a:headEnd type="none" w="med" len="med"/>
                      <a:tailEnd type="none" w="med" len="med"/>
                    </a:lnR>
                    <a:lnT>
                      <a:noFill/>
                    </a:lnT>
                    <a:lnB>
                      <a:noFill/>
                    </a:lnB>
                    <a:solidFill>
                      <a:srgbClr val="F0F0F0"/>
                    </a:solidFill>
                  </a:tcPr>
                </a:tc>
                <a:tc>
                  <a:txBody>
                    <a:bodyPr/>
                    <a:lstStyle/>
                    <a:p>
                      <a:pPr marL="0" marR="0">
                        <a:lnSpc>
                          <a:spcPct val="107000"/>
                        </a:lnSpc>
                        <a:spcBef>
                          <a:spcPts val="0"/>
                        </a:spcBef>
                        <a:spcAft>
                          <a:spcPts val="1500"/>
                        </a:spcAft>
                      </a:pPr>
                      <a:r>
                        <a:rPr lang="nl-NL" sz="1400" dirty="0">
                          <a:effectLst/>
                          <a:latin typeface="Segoe UI" panose="020B0502040204020203" pitchFamily="34" charset="0"/>
                          <a:ea typeface="MS Mincho" panose="02020609040205080304" pitchFamily="49" charset="-128"/>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44002" marR="44002" marT="0" marB="0" anchor="ctr">
                    <a:lnL w="12700" cap="flat" cmpd="sng" algn="ctr">
                      <a:solidFill>
                        <a:srgbClr val="525251"/>
                      </a:solidFill>
                      <a:prstDash val="solid"/>
                      <a:round/>
                      <a:headEnd type="none" w="med" len="med"/>
                      <a:tailEnd type="none" w="med" len="med"/>
                    </a:lnL>
                    <a:lnR>
                      <a:noFill/>
                    </a:lnR>
                    <a:lnT>
                      <a:noFill/>
                    </a:lnT>
                    <a:lnB>
                      <a:noFill/>
                    </a:lnB>
                    <a:solidFill>
                      <a:srgbClr val="F0F0F0"/>
                    </a:solidFill>
                  </a:tcPr>
                </a:tc>
                <a:extLst>
                  <a:ext uri="{0D108BD9-81ED-4DB2-BD59-A6C34878D82A}">
                    <a16:rowId xmlns:a16="http://schemas.microsoft.com/office/drawing/2014/main" val="802159690"/>
                  </a:ext>
                </a:extLst>
              </a:tr>
            </a:tbl>
          </a:graphicData>
        </a:graphic>
      </p:graphicFrame>
      <p:pic>
        <p:nvPicPr>
          <p:cNvPr id="7" name="Graphic 6">
            <a:extLst>
              <a:ext uri="{FF2B5EF4-FFF2-40B4-BE49-F238E27FC236}">
                <a16:creationId xmlns:a16="http://schemas.microsoft.com/office/drawing/2014/main" id="{CAD47A53-DC0D-C5C9-B62C-6F954368EF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5728" y="620429"/>
            <a:ext cx="386736" cy="386736"/>
          </a:xfrm>
          <a:prstGeom prst="rect">
            <a:avLst/>
          </a:prstGeom>
        </p:spPr>
      </p:pic>
    </p:spTree>
    <p:extLst>
      <p:ext uri="{BB962C8B-B14F-4D97-AF65-F5344CB8AC3E}">
        <p14:creationId xmlns:p14="http://schemas.microsoft.com/office/powerpoint/2010/main" val="6755911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0B230A-C6CA-BD4F-50A5-2F275047C12B}"/>
            </a:ext>
          </a:extLst>
        </p:cNvPr>
        <p:cNvGrpSpPr/>
        <p:nvPr/>
      </p:nvGrpSpPr>
      <p:grpSpPr>
        <a:xfrm>
          <a:off x="0" y="0"/>
          <a:ext cx="0" cy="0"/>
          <a:chOff x="0" y="0"/>
          <a:chExt cx="0" cy="0"/>
        </a:xfrm>
      </p:grpSpPr>
      <p:sp>
        <p:nvSpPr>
          <p:cNvPr id="21" name="Decorative - Background Color">
            <a:extLst>
              <a:ext uri="{FF2B5EF4-FFF2-40B4-BE49-F238E27FC236}">
                <a16:creationId xmlns:a16="http://schemas.microsoft.com/office/drawing/2014/main" id="{282D04AF-AAFF-EF0D-BF8E-13CE7B6C1DD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88000">
                <a:srgbClr val="E8EFFF">
                  <a:alpha val="63000"/>
                </a:srgbClr>
              </a:gs>
              <a:gs pos="0">
                <a:srgbClr val="E8EFFF">
                  <a:alpha val="30000"/>
                </a:srgbClr>
              </a:gs>
              <a:gs pos="35000">
                <a:srgbClr val="E8EFFF">
                  <a:alpha val="0"/>
                </a:srgbClr>
              </a:gs>
            </a:gsLst>
            <a:lin ang="2700000" scaled="0"/>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solidFill>
                  <a:prstClr val="white"/>
                </a:solidFill>
                <a:effectLst/>
                <a:uLnTx/>
                <a:uFillTx/>
                <a:latin typeface="Segoe UI"/>
                <a:ea typeface="+mn-ea"/>
                <a:cs typeface="+mn-cs"/>
              </a:rPr>
              <a:t>Df</a:t>
            </a: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C63F43C3-08F6-0C71-4449-840DDE11EC8B}"/>
              </a:ext>
            </a:extLst>
          </p:cNvPr>
          <p:cNvGrpSpPr/>
          <p:nvPr/>
        </p:nvGrpSpPr>
        <p:grpSpPr>
          <a:xfrm>
            <a:off x="4753372" y="1114072"/>
            <a:ext cx="274531" cy="604348"/>
            <a:chOff x="364570" y="1060186"/>
            <a:chExt cx="274531" cy="604348"/>
          </a:xfrm>
        </p:grpSpPr>
        <p:sp>
          <p:nvSpPr>
            <p:cNvPr id="188" name="TextBox 187">
              <a:extLst>
                <a:ext uri="{FF2B5EF4-FFF2-40B4-BE49-F238E27FC236}">
                  <a16:creationId xmlns:a16="http://schemas.microsoft.com/office/drawing/2014/main" id="{3A5C0E03-A4FB-4C2B-CA14-83BB8064A2BC}"/>
                </a:ext>
              </a:extLst>
            </p:cNvPr>
            <p:cNvSpPr txBox="1"/>
            <p:nvPr/>
          </p:nvSpPr>
          <p:spPr>
            <a:xfrm rot="16200000">
              <a:off x="155713" y="1286185"/>
              <a:ext cx="570063" cy="1523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65000"/>
                    </a:srgbClr>
                  </a:solidFill>
                  <a:effectLst/>
                  <a:uLnTx/>
                  <a:uFillTx/>
                  <a:latin typeface="Segoe UI Semibold"/>
                  <a:ea typeface="+mn-ea"/>
                  <a:cs typeface="+mn-cs"/>
                </a:rPr>
                <a:t>Standards</a:t>
              </a:r>
            </a:p>
          </p:txBody>
        </p:sp>
        <p:sp>
          <p:nvSpPr>
            <p:cNvPr id="189" name="Rectangle: Rounded Corners 188">
              <a:extLst>
                <a:ext uri="{FF2B5EF4-FFF2-40B4-BE49-F238E27FC236}">
                  <a16:creationId xmlns:a16="http://schemas.microsoft.com/office/drawing/2014/main" id="{D07F2738-5A4F-5429-442F-876D7BE61B0A}"/>
                </a:ext>
              </a:extLst>
            </p:cNvPr>
            <p:cNvSpPr/>
            <p:nvPr/>
          </p:nvSpPr>
          <p:spPr bwMode="auto">
            <a:xfrm>
              <a:off x="577573" y="1060186"/>
              <a:ext cx="61528" cy="604348"/>
            </a:xfrm>
            <a:custGeom>
              <a:avLst/>
              <a:gdLst>
                <a:gd name="connsiteX0" fmla="*/ 0 w 277340"/>
                <a:gd name="connsiteY0" fmla="*/ 61528 h 699926"/>
                <a:gd name="connsiteX1" fmla="*/ 61528 w 277340"/>
                <a:gd name="connsiteY1" fmla="*/ 0 h 699926"/>
                <a:gd name="connsiteX2" fmla="*/ 215812 w 277340"/>
                <a:gd name="connsiteY2" fmla="*/ 0 h 699926"/>
                <a:gd name="connsiteX3" fmla="*/ 277340 w 277340"/>
                <a:gd name="connsiteY3" fmla="*/ 61528 h 699926"/>
                <a:gd name="connsiteX4" fmla="*/ 277340 w 277340"/>
                <a:gd name="connsiteY4" fmla="*/ 638398 h 699926"/>
                <a:gd name="connsiteX5" fmla="*/ 215812 w 277340"/>
                <a:gd name="connsiteY5" fmla="*/ 699926 h 699926"/>
                <a:gd name="connsiteX6" fmla="*/ 61528 w 277340"/>
                <a:gd name="connsiteY6" fmla="*/ 699926 h 699926"/>
                <a:gd name="connsiteX7" fmla="*/ 0 w 277340"/>
                <a:gd name="connsiteY7" fmla="*/ 638398 h 699926"/>
                <a:gd name="connsiteX8" fmla="*/ 0 w 277340"/>
                <a:gd name="connsiteY8" fmla="*/ 61528 h 699926"/>
                <a:gd name="connsiteX0" fmla="*/ 277340 w 368780"/>
                <a:gd name="connsiteY0" fmla="*/ 61528 h 699926"/>
                <a:gd name="connsiteX1" fmla="*/ 277340 w 368780"/>
                <a:gd name="connsiteY1" fmla="*/ 638398 h 699926"/>
                <a:gd name="connsiteX2" fmla="*/ 215812 w 368780"/>
                <a:gd name="connsiteY2" fmla="*/ 699926 h 699926"/>
                <a:gd name="connsiteX3" fmla="*/ 61528 w 368780"/>
                <a:gd name="connsiteY3" fmla="*/ 699926 h 699926"/>
                <a:gd name="connsiteX4" fmla="*/ 0 w 368780"/>
                <a:gd name="connsiteY4" fmla="*/ 638398 h 699926"/>
                <a:gd name="connsiteX5" fmla="*/ 0 w 368780"/>
                <a:gd name="connsiteY5" fmla="*/ 61528 h 699926"/>
                <a:gd name="connsiteX6" fmla="*/ 61528 w 368780"/>
                <a:gd name="connsiteY6" fmla="*/ 0 h 699926"/>
                <a:gd name="connsiteX7" fmla="*/ 215812 w 368780"/>
                <a:gd name="connsiteY7" fmla="*/ 0 h 699926"/>
                <a:gd name="connsiteX8" fmla="*/ 368780 w 368780"/>
                <a:gd name="connsiteY8" fmla="*/ 152968 h 699926"/>
                <a:gd name="connsiteX0" fmla="*/ 277340 w 368780"/>
                <a:gd name="connsiteY0" fmla="*/ 638398 h 699926"/>
                <a:gd name="connsiteX1" fmla="*/ 215812 w 368780"/>
                <a:gd name="connsiteY1" fmla="*/ 699926 h 699926"/>
                <a:gd name="connsiteX2" fmla="*/ 61528 w 368780"/>
                <a:gd name="connsiteY2" fmla="*/ 699926 h 699926"/>
                <a:gd name="connsiteX3" fmla="*/ 0 w 368780"/>
                <a:gd name="connsiteY3" fmla="*/ 638398 h 699926"/>
                <a:gd name="connsiteX4" fmla="*/ 0 w 368780"/>
                <a:gd name="connsiteY4" fmla="*/ 61528 h 699926"/>
                <a:gd name="connsiteX5" fmla="*/ 61528 w 368780"/>
                <a:gd name="connsiteY5" fmla="*/ 0 h 699926"/>
                <a:gd name="connsiteX6" fmla="*/ 215812 w 368780"/>
                <a:gd name="connsiteY6" fmla="*/ 0 h 699926"/>
                <a:gd name="connsiteX7" fmla="*/ 368780 w 368780"/>
                <a:gd name="connsiteY7" fmla="*/ 152968 h 699926"/>
                <a:gd name="connsiteX0" fmla="*/ 277340 w 368780"/>
                <a:gd name="connsiteY0" fmla="*/ 638398 h 699926"/>
                <a:gd name="connsiteX1" fmla="*/ 215812 w 368780"/>
                <a:gd name="connsiteY1" fmla="*/ 699926 h 699926"/>
                <a:gd name="connsiteX2" fmla="*/ 61528 w 368780"/>
                <a:gd name="connsiteY2" fmla="*/ 699926 h 699926"/>
                <a:gd name="connsiteX3" fmla="*/ 0 w 368780"/>
                <a:gd name="connsiteY3" fmla="*/ 638398 h 699926"/>
                <a:gd name="connsiteX4" fmla="*/ 0 w 368780"/>
                <a:gd name="connsiteY4" fmla="*/ 61528 h 699926"/>
                <a:gd name="connsiteX5" fmla="*/ 61528 w 368780"/>
                <a:gd name="connsiteY5" fmla="*/ 0 h 699926"/>
                <a:gd name="connsiteX6" fmla="*/ 368780 w 368780"/>
                <a:gd name="connsiteY6" fmla="*/ 152968 h 699926"/>
                <a:gd name="connsiteX0" fmla="*/ 277340 w 277340"/>
                <a:gd name="connsiteY0" fmla="*/ 638398 h 699926"/>
                <a:gd name="connsiteX1" fmla="*/ 215812 w 277340"/>
                <a:gd name="connsiteY1" fmla="*/ 699926 h 699926"/>
                <a:gd name="connsiteX2" fmla="*/ 61528 w 277340"/>
                <a:gd name="connsiteY2" fmla="*/ 699926 h 699926"/>
                <a:gd name="connsiteX3" fmla="*/ 0 w 277340"/>
                <a:gd name="connsiteY3" fmla="*/ 638398 h 699926"/>
                <a:gd name="connsiteX4" fmla="*/ 0 w 277340"/>
                <a:gd name="connsiteY4" fmla="*/ 61528 h 699926"/>
                <a:gd name="connsiteX5" fmla="*/ 61528 w 277340"/>
                <a:gd name="connsiteY5" fmla="*/ 0 h 699926"/>
                <a:gd name="connsiteX0" fmla="*/ 215812 w 215812"/>
                <a:gd name="connsiteY0" fmla="*/ 699926 h 699926"/>
                <a:gd name="connsiteX1" fmla="*/ 61528 w 215812"/>
                <a:gd name="connsiteY1" fmla="*/ 699926 h 699926"/>
                <a:gd name="connsiteX2" fmla="*/ 0 w 215812"/>
                <a:gd name="connsiteY2" fmla="*/ 638398 h 699926"/>
                <a:gd name="connsiteX3" fmla="*/ 0 w 215812"/>
                <a:gd name="connsiteY3" fmla="*/ 61528 h 699926"/>
                <a:gd name="connsiteX4" fmla="*/ 61528 w 215812"/>
                <a:gd name="connsiteY4" fmla="*/ 0 h 699926"/>
                <a:gd name="connsiteX0" fmla="*/ 61528 w 61528"/>
                <a:gd name="connsiteY0" fmla="*/ 699926 h 699926"/>
                <a:gd name="connsiteX1" fmla="*/ 0 w 61528"/>
                <a:gd name="connsiteY1" fmla="*/ 638398 h 699926"/>
                <a:gd name="connsiteX2" fmla="*/ 0 w 61528"/>
                <a:gd name="connsiteY2" fmla="*/ 61528 h 699926"/>
                <a:gd name="connsiteX3" fmla="*/ 61528 w 61528"/>
                <a:gd name="connsiteY3" fmla="*/ 0 h 699926"/>
              </a:gdLst>
              <a:ahLst/>
              <a:cxnLst>
                <a:cxn ang="0">
                  <a:pos x="connsiteX0" y="connsiteY0"/>
                </a:cxn>
                <a:cxn ang="0">
                  <a:pos x="connsiteX1" y="connsiteY1"/>
                </a:cxn>
                <a:cxn ang="0">
                  <a:pos x="connsiteX2" y="connsiteY2"/>
                </a:cxn>
                <a:cxn ang="0">
                  <a:pos x="connsiteX3" y="connsiteY3"/>
                </a:cxn>
              </a:cxnLst>
              <a:rect l="l" t="t" r="r" b="b"/>
              <a:pathLst>
                <a:path w="61528" h="699926">
                  <a:moveTo>
                    <a:pt x="61528" y="699926"/>
                  </a:moveTo>
                  <a:cubicBezTo>
                    <a:pt x="27547" y="699926"/>
                    <a:pt x="0" y="672379"/>
                    <a:pt x="0" y="638398"/>
                  </a:cubicBezTo>
                  <a:lnTo>
                    <a:pt x="0" y="61528"/>
                  </a:lnTo>
                  <a:cubicBezTo>
                    <a:pt x="0" y="27547"/>
                    <a:pt x="27547" y="0"/>
                    <a:pt x="61528" y="0"/>
                  </a:cubicBezTo>
                </a:path>
              </a:pathLst>
            </a:custGeom>
            <a:ln w="1270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365760" rIns="179285" bIns="36576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65000"/>
                  </a:srgbClr>
                </a:solidFill>
                <a:effectLst/>
                <a:uLnTx/>
                <a:uFillTx/>
                <a:latin typeface="Segoe UI"/>
                <a:ea typeface="Segoe UI" pitchFamily="34" charset="0"/>
                <a:cs typeface="Segoe UI" pitchFamily="34" charset="0"/>
              </a:endParaRPr>
            </a:p>
          </p:txBody>
        </p:sp>
      </p:grpSp>
      <p:sp>
        <p:nvSpPr>
          <p:cNvPr id="36" name="Rectangle: Rounded Corners 35">
            <a:extLst>
              <a:ext uri="{FF2B5EF4-FFF2-40B4-BE49-F238E27FC236}">
                <a16:creationId xmlns:a16="http://schemas.microsoft.com/office/drawing/2014/main" id="{4D2F60A8-59EC-84B5-7262-6F1DA2C9249E}"/>
              </a:ext>
            </a:extLst>
          </p:cNvPr>
          <p:cNvSpPr/>
          <p:nvPr/>
        </p:nvSpPr>
        <p:spPr bwMode="auto">
          <a:xfrm>
            <a:off x="5114476" y="4417510"/>
            <a:ext cx="6398805" cy="640080"/>
          </a:xfrm>
          <a:prstGeom prst="roundRect">
            <a:avLst>
              <a:gd name="adj" fmla="val 9592"/>
            </a:avLst>
          </a:prstGeom>
          <a:solidFill>
            <a:schemeClr val="bg1"/>
          </a:solidFill>
          <a:ln>
            <a:noFill/>
            <a:headEnd type="none" w="med" len="med"/>
            <a:tailEnd type="none" w="med" len="med"/>
          </a:ln>
          <a:effectLst>
            <a:outerShdw blurRad="1524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65760" rIns="179285" bIns="36576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9352B7E2-D3E4-42CD-B79E-C3B71818C3D7}"/>
              </a:ext>
            </a:extLst>
          </p:cNvPr>
          <p:cNvSpPr txBox="1"/>
          <p:nvPr/>
        </p:nvSpPr>
        <p:spPr>
          <a:xfrm>
            <a:off x="5249265" y="4594095"/>
            <a:ext cx="1018567" cy="3046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B0F0"/>
                    </a:gs>
                    <a:gs pos="38000">
                      <a:srgbClr val="0078D4"/>
                    </a:gs>
                    <a:gs pos="100000">
                      <a:srgbClr val="C03BC4"/>
                    </a:gs>
                  </a:gsLst>
                  <a:lin ang="2700000" scaled="0"/>
                </a:gradFill>
                <a:effectLst/>
                <a:uLnTx/>
                <a:uFillTx/>
                <a:latin typeface="Segoe UI Semibold"/>
                <a:ea typeface="+mn-ea"/>
                <a:cs typeface="+mn-cs"/>
              </a:rPr>
              <a:t>Customer resiliency</a:t>
            </a:r>
          </a:p>
        </p:txBody>
      </p:sp>
      <p:sp>
        <p:nvSpPr>
          <p:cNvPr id="60" name="TextBox 59">
            <a:extLst>
              <a:ext uri="{FF2B5EF4-FFF2-40B4-BE49-F238E27FC236}">
                <a16:creationId xmlns:a16="http://schemas.microsoft.com/office/drawing/2014/main" id="{A8D2D502-8CDC-7A39-5101-9AA19C252807}"/>
              </a:ext>
            </a:extLst>
          </p:cNvPr>
          <p:cNvSpPr txBox="1"/>
          <p:nvPr/>
        </p:nvSpPr>
        <p:spPr>
          <a:xfrm>
            <a:off x="6491606" y="4621627"/>
            <a:ext cx="2096390" cy="23184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Customers can efficiently configure Azure resources to meet resiliency goals.</a:t>
            </a:r>
            <a:r>
              <a:rPr kumimoji="0" lang="en-US" sz="8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1</a:t>
            </a: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
        <p:nvSpPr>
          <p:cNvPr id="89" name="TextBox 88">
            <a:extLst>
              <a:ext uri="{FF2B5EF4-FFF2-40B4-BE49-F238E27FC236}">
                <a16:creationId xmlns:a16="http://schemas.microsoft.com/office/drawing/2014/main" id="{5D33C25D-9D48-459E-8E75-EEB90F6F4F4B}"/>
              </a:ext>
            </a:extLst>
          </p:cNvPr>
          <p:cNvSpPr txBox="1"/>
          <p:nvPr/>
        </p:nvSpPr>
        <p:spPr>
          <a:xfrm>
            <a:off x="8775702" y="4628872"/>
            <a:ext cx="2560320" cy="217356"/>
          </a:xfrm>
          <a:prstGeom prst="rect">
            <a:avLst/>
          </a:prstGeom>
          <a:noFill/>
        </p:spPr>
        <p:txBody>
          <a:bodyPr wrap="square" lIns="0" tIns="0" rIns="0" bIns="0">
            <a:spAutoFit/>
          </a:bodyPr>
          <a:lstStyle/>
          <a:p>
            <a:pPr marL="91440" marR="0" lvl="0" indent="-9144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Actionable Advisor resiliency recommendations and scores</a:t>
            </a:r>
          </a:p>
          <a:p>
            <a:pPr marL="91440" marR="0" lvl="0" indent="-9144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Assessment based and Managed Workload Recs.</a:t>
            </a:r>
          </a:p>
        </p:txBody>
      </p:sp>
      <p:sp>
        <p:nvSpPr>
          <p:cNvPr id="79" name="Rectangle: Rounded Corners 78">
            <a:extLst>
              <a:ext uri="{FF2B5EF4-FFF2-40B4-BE49-F238E27FC236}">
                <a16:creationId xmlns:a16="http://schemas.microsoft.com/office/drawing/2014/main" id="{E43AF7D1-BBFF-B327-356E-914F343DC51D}"/>
              </a:ext>
            </a:extLst>
          </p:cNvPr>
          <p:cNvSpPr/>
          <p:nvPr/>
        </p:nvSpPr>
        <p:spPr bwMode="auto">
          <a:xfrm>
            <a:off x="5112566" y="3777234"/>
            <a:ext cx="6398805" cy="640080"/>
          </a:xfrm>
          <a:prstGeom prst="roundRect">
            <a:avLst>
              <a:gd name="adj" fmla="val 9592"/>
            </a:avLst>
          </a:prstGeom>
          <a:solidFill>
            <a:schemeClr val="bg1"/>
          </a:solidFill>
          <a:ln>
            <a:noFill/>
            <a:headEnd type="none" w="med" len="med"/>
            <a:tailEnd type="none" w="med" len="med"/>
          </a:ln>
          <a:effectLst>
            <a:outerShdw blurRad="1524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65760" rIns="179285" bIns="36576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E84588BD-5CAD-6E9F-88B2-EB43314BFBC0}"/>
              </a:ext>
            </a:extLst>
          </p:cNvPr>
          <p:cNvSpPr txBox="1"/>
          <p:nvPr/>
        </p:nvSpPr>
        <p:spPr>
          <a:xfrm>
            <a:off x="5247355" y="4025547"/>
            <a:ext cx="1018567" cy="15234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B0F0"/>
                    </a:gs>
                    <a:gs pos="38000">
                      <a:srgbClr val="0078D4"/>
                    </a:gs>
                    <a:gs pos="100000">
                      <a:srgbClr val="C03BC4"/>
                    </a:gs>
                  </a:gsLst>
                  <a:lin ang="2700000" scaled="0"/>
                </a:gradFill>
                <a:effectLst/>
                <a:uLnTx/>
                <a:uFillTx/>
                <a:latin typeface="Segoe UI Semibold"/>
                <a:ea typeface="+mn-ea"/>
                <a:cs typeface="+mn-cs"/>
              </a:rPr>
              <a:t>Support</a:t>
            </a:r>
          </a:p>
        </p:txBody>
      </p:sp>
      <p:sp>
        <p:nvSpPr>
          <p:cNvPr id="8" name="TextBox 7">
            <a:extLst>
              <a:ext uri="{FF2B5EF4-FFF2-40B4-BE49-F238E27FC236}">
                <a16:creationId xmlns:a16="http://schemas.microsoft.com/office/drawing/2014/main" id="{C50012A7-4ABB-986E-9D75-826181AAA14D}"/>
              </a:ext>
            </a:extLst>
          </p:cNvPr>
          <p:cNvSpPr txBox="1"/>
          <p:nvPr/>
        </p:nvSpPr>
        <p:spPr>
          <a:xfrm>
            <a:off x="6491606" y="3981351"/>
            <a:ext cx="1919786" cy="23184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Enable customers to resolve issues fast with rich diagnostics and solutions. </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3DEFD180-B7FF-332C-6BA3-1286282475D8}"/>
              </a:ext>
            </a:extLst>
          </p:cNvPr>
          <p:cNvSpPr txBox="1"/>
          <p:nvPr/>
        </p:nvSpPr>
        <p:spPr>
          <a:xfrm>
            <a:off x="8775702" y="3988596"/>
            <a:ext cx="2560320" cy="217356"/>
          </a:xfrm>
          <a:prstGeom prst="rect">
            <a:avLst/>
          </a:prstGeom>
          <a:noFill/>
        </p:spPr>
        <p:txBody>
          <a:bodyPr wrap="square" lIns="0" tIns="0" rIns="0" bIns="0">
            <a:spAutoFit/>
          </a:bodyPr>
          <a:lstStyle/>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Discoverable, AI-driven troubleshooting experience</a:t>
            </a:r>
          </a:p>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Rich self-help diagnostics and solutions​</a:t>
            </a:r>
          </a:p>
        </p:txBody>
      </p:sp>
      <p:sp>
        <p:nvSpPr>
          <p:cNvPr id="63" name="Rectangle: Rounded Corners 62">
            <a:extLst>
              <a:ext uri="{FF2B5EF4-FFF2-40B4-BE49-F238E27FC236}">
                <a16:creationId xmlns:a16="http://schemas.microsoft.com/office/drawing/2014/main" id="{B6452B80-4F1C-9141-70B2-2D164EE19BEF}"/>
              </a:ext>
            </a:extLst>
          </p:cNvPr>
          <p:cNvSpPr/>
          <p:nvPr/>
        </p:nvSpPr>
        <p:spPr bwMode="auto">
          <a:xfrm>
            <a:off x="5112566" y="3136958"/>
            <a:ext cx="6398805" cy="640080"/>
          </a:xfrm>
          <a:prstGeom prst="roundRect">
            <a:avLst>
              <a:gd name="adj" fmla="val 9592"/>
            </a:avLst>
          </a:prstGeom>
          <a:solidFill>
            <a:schemeClr val="bg1"/>
          </a:solidFill>
          <a:ln>
            <a:noFill/>
            <a:headEnd type="none" w="med" len="med"/>
            <a:tailEnd type="none" w="med" len="med"/>
          </a:ln>
          <a:effectLst>
            <a:outerShdw blurRad="1524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65760" rIns="179285" bIns="36576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F630BC7B-23BE-9638-31CE-005327B117A5}"/>
              </a:ext>
            </a:extLst>
          </p:cNvPr>
          <p:cNvSpPr txBox="1"/>
          <p:nvPr/>
        </p:nvSpPr>
        <p:spPr>
          <a:xfrm>
            <a:off x="5247355" y="3313543"/>
            <a:ext cx="1018567" cy="3046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B0F0"/>
                    </a:gs>
                    <a:gs pos="38000">
                      <a:srgbClr val="0078D4"/>
                    </a:gs>
                    <a:gs pos="100000">
                      <a:srgbClr val="C03BC4"/>
                    </a:gs>
                  </a:gsLst>
                  <a:lin ang="2700000" scaled="0"/>
                </a:gradFill>
                <a:effectLst/>
                <a:uLnTx/>
                <a:uFillTx/>
                <a:latin typeface="Segoe UI Semibold"/>
                <a:ea typeface="+mn-ea"/>
                <a:cs typeface="+mn-cs"/>
              </a:rPr>
              <a:t>Incident management</a:t>
            </a:r>
          </a:p>
        </p:txBody>
      </p:sp>
      <p:sp>
        <p:nvSpPr>
          <p:cNvPr id="9" name="TextBox 8">
            <a:extLst>
              <a:ext uri="{FF2B5EF4-FFF2-40B4-BE49-F238E27FC236}">
                <a16:creationId xmlns:a16="http://schemas.microsoft.com/office/drawing/2014/main" id="{8DA13B06-8F10-F87A-A799-FC6CEE9C1B9C}"/>
              </a:ext>
            </a:extLst>
          </p:cNvPr>
          <p:cNvSpPr txBox="1"/>
          <p:nvPr/>
        </p:nvSpPr>
        <p:spPr>
          <a:xfrm>
            <a:off x="6491606" y="3399036"/>
            <a:ext cx="1848263" cy="115924"/>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downtime when outages occur.</a:t>
            </a:r>
            <a:r>
              <a:rPr kumimoji="0" lang="en-US" sz="8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1</a:t>
            </a: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TextBox 86">
            <a:extLst>
              <a:ext uri="{FF2B5EF4-FFF2-40B4-BE49-F238E27FC236}">
                <a16:creationId xmlns:a16="http://schemas.microsoft.com/office/drawing/2014/main" id="{BF29AB9B-EF22-A9EB-4EE9-925FD16955EF}"/>
              </a:ext>
            </a:extLst>
          </p:cNvPr>
          <p:cNvSpPr txBox="1"/>
          <p:nvPr/>
        </p:nvSpPr>
        <p:spPr>
          <a:xfrm>
            <a:off x="8775703" y="3293981"/>
            <a:ext cx="2560320" cy="326035"/>
          </a:xfrm>
          <a:prstGeom prst="rect">
            <a:avLst/>
          </a:prstGeom>
          <a:noFill/>
        </p:spPr>
        <p:txBody>
          <a:bodyPr wrap="square" lIns="0" tIns="0" rIns="0" bIns="0">
            <a:spAutoFit/>
          </a:bodyPr>
          <a:lstStyle/>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DRI tools using AI for rapid root cause identification and SME engagement</a:t>
            </a:r>
          </a:p>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Incident Automation (IA) for effective incident mitigation</a:t>
            </a:r>
          </a:p>
        </p:txBody>
      </p:sp>
      <p:sp>
        <p:nvSpPr>
          <p:cNvPr id="71" name="Rectangle: Rounded Corners 70">
            <a:extLst>
              <a:ext uri="{FF2B5EF4-FFF2-40B4-BE49-F238E27FC236}">
                <a16:creationId xmlns:a16="http://schemas.microsoft.com/office/drawing/2014/main" id="{597FA54B-4735-CCB5-9E23-A62BDD6C54C4}"/>
              </a:ext>
            </a:extLst>
          </p:cNvPr>
          <p:cNvSpPr/>
          <p:nvPr/>
        </p:nvSpPr>
        <p:spPr bwMode="auto">
          <a:xfrm>
            <a:off x="5112566" y="2496682"/>
            <a:ext cx="6398805" cy="640080"/>
          </a:xfrm>
          <a:prstGeom prst="roundRect">
            <a:avLst>
              <a:gd name="adj" fmla="val 9592"/>
            </a:avLst>
          </a:prstGeom>
          <a:solidFill>
            <a:schemeClr val="bg1"/>
          </a:solidFill>
          <a:ln>
            <a:noFill/>
            <a:headEnd type="none" w="med" len="med"/>
            <a:tailEnd type="none" w="med" len="med"/>
          </a:ln>
          <a:effectLst>
            <a:outerShdw blurRad="1524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65760" rIns="179285" bIns="36576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2CF918F2-E7CB-B944-646E-2552DFBDA603}"/>
              </a:ext>
            </a:extLst>
          </p:cNvPr>
          <p:cNvSpPr txBox="1"/>
          <p:nvPr/>
        </p:nvSpPr>
        <p:spPr>
          <a:xfrm>
            <a:off x="5247355" y="2673267"/>
            <a:ext cx="1018567" cy="3046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B0F0"/>
                    </a:gs>
                    <a:gs pos="38000">
                      <a:srgbClr val="0078D4"/>
                    </a:gs>
                    <a:gs pos="100000">
                      <a:srgbClr val="C03BC4"/>
                    </a:gs>
                  </a:gsLst>
                  <a:lin ang="2700000" scaled="0"/>
                </a:gradFill>
                <a:effectLst/>
                <a:uLnTx/>
                <a:uFillTx/>
                <a:latin typeface="Segoe UI Semibold"/>
                <a:ea typeface="+mn-ea"/>
                <a:cs typeface="+mn-cs"/>
              </a:rPr>
              <a:t>Change management</a:t>
            </a:r>
          </a:p>
        </p:txBody>
      </p:sp>
      <p:sp>
        <p:nvSpPr>
          <p:cNvPr id="10" name="TextBox 9">
            <a:extLst>
              <a:ext uri="{FF2B5EF4-FFF2-40B4-BE49-F238E27FC236}">
                <a16:creationId xmlns:a16="http://schemas.microsoft.com/office/drawing/2014/main" id="{259305C8-A1E3-9603-98A0-31059D1938E9}"/>
              </a:ext>
            </a:extLst>
          </p:cNvPr>
          <p:cNvSpPr txBox="1"/>
          <p:nvPr/>
        </p:nvSpPr>
        <p:spPr>
          <a:xfrm>
            <a:off x="6491606" y="2758760"/>
            <a:ext cx="1330492" cy="115924"/>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Zero change related impact.</a:t>
            </a:r>
            <a:r>
              <a:rPr kumimoji="0" lang="en-US" sz="8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1 </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A68584D0-BB91-1D13-63A6-0BEDF46B62C1}"/>
              </a:ext>
            </a:extLst>
          </p:cNvPr>
          <p:cNvSpPr txBox="1"/>
          <p:nvPr/>
        </p:nvSpPr>
        <p:spPr>
          <a:xfrm>
            <a:off x="8775703" y="2708044"/>
            <a:ext cx="2560320" cy="217356"/>
          </a:xfrm>
          <a:prstGeom prst="rect">
            <a:avLst/>
          </a:prstGeom>
          <a:noFill/>
        </p:spPr>
        <p:txBody>
          <a:bodyPr wrap="square" lIns="0" tIns="0" rIns="0" bIns="0">
            <a:spAutoFit/>
          </a:bodyPr>
          <a:lstStyle/>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Ready to Deploy federation</a:t>
            </a:r>
          </a:p>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Proactive notifications for impactful updates</a:t>
            </a:r>
          </a:p>
        </p:txBody>
      </p:sp>
      <p:sp>
        <p:nvSpPr>
          <p:cNvPr id="47" name="Rectangle: Rounded Corners 46">
            <a:extLst>
              <a:ext uri="{FF2B5EF4-FFF2-40B4-BE49-F238E27FC236}">
                <a16:creationId xmlns:a16="http://schemas.microsoft.com/office/drawing/2014/main" id="{E54C3D98-C6B8-077B-0061-1A8BD02FC0F5}"/>
              </a:ext>
            </a:extLst>
          </p:cNvPr>
          <p:cNvSpPr/>
          <p:nvPr/>
        </p:nvSpPr>
        <p:spPr bwMode="auto">
          <a:xfrm>
            <a:off x="5114477" y="5812320"/>
            <a:ext cx="6396894" cy="658368"/>
          </a:xfrm>
          <a:prstGeom prst="roundRect">
            <a:avLst>
              <a:gd name="adj" fmla="val 9592"/>
            </a:avLst>
          </a:prstGeom>
          <a:solidFill>
            <a:schemeClr val="bg1"/>
          </a:solidFill>
          <a:ln>
            <a:noFill/>
            <a:headEnd type="none" w="med" len="med"/>
            <a:tailEnd type="none" w="med" len="med"/>
          </a:ln>
          <a:effectLst>
            <a:outerShdw blurRad="1524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65760" rIns="179285" bIns="36576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78F92555-41D8-4755-38E9-ACF0AAEFFF45}"/>
              </a:ext>
            </a:extLst>
          </p:cNvPr>
          <p:cNvSpPr txBox="1"/>
          <p:nvPr/>
        </p:nvSpPr>
        <p:spPr>
          <a:xfrm>
            <a:off x="5249265" y="5993950"/>
            <a:ext cx="1018567" cy="3046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B0F0"/>
                    </a:gs>
                    <a:gs pos="38000">
                      <a:srgbClr val="0078D4"/>
                    </a:gs>
                    <a:gs pos="100000">
                      <a:srgbClr val="C03BC4"/>
                    </a:gs>
                  </a:gsLst>
                  <a:lin ang="2700000" scaled="0"/>
                </a:gradFill>
                <a:effectLst/>
                <a:uLnTx/>
                <a:uFillTx/>
                <a:latin typeface="Segoe UI Semibold"/>
                <a:ea typeface="+mn-ea"/>
                <a:cs typeface="+mn-cs"/>
              </a:rPr>
              <a:t>Capacity management</a:t>
            </a:r>
          </a:p>
        </p:txBody>
      </p:sp>
      <p:sp>
        <p:nvSpPr>
          <p:cNvPr id="11" name="TextBox 10">
            <a:extLst>
              <a:ext uri="{FF2B5EF4-FFF2-40B4-BE49-F238E27FC236}">
                <a16:creationId xmlns:a16="http://schemas.microsoft.com/office/drawing/2014/main" id="{A647D29A-B9C1-7B25-1A78-18183755A612}"/>
              </a:ext>
            </a:extLst>
          </p:cNvPr>
          <p:cNvSpPr txBox="1"/>
          <p:nvPr/>
        </p:nvSpPr>
        <p:spPr>
          <a:xfrm>
            <a:off x="6491606" y="6022269"/>
            <a:ext cx="2087956" cy="238471"/>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Customers can efficiently access Azure resources when and where they need them.</a:t>
            </a:r>
          </a:p>
        </p:txBody>
      </p:sp>
      <p:sp>
        <p:nvSpPr>
          <p:cNvPr id="91" name="TextBox 90">
            <a:extLst>
              <a:ext uri="{FF2B5EF4-FFF2-40B4-BE49-F238E27FC236}">
                <a16:creationId xmlns:a16="http://schemas.microsoft.com/office/drawing/2014/main" id="{CDACCFEC-E20C-B91C-107F-5F321CA2C892}"/>
              </a:ext>
            </a:extLst>
          </p:cNvPr>
          <p:cNvSpPr txBox="1"/>
          <p:nvPr/>
        </p:nvSpPr>
        <p:spPr>
          <a:xfrm>
            <a:off x="8775703" y="5973829"/>
            <a:ext cx="2560320" cy="335350"/>
          </a:xfrm>
          <a:prstGeom prst="rect">
            <a:avLst/>
          </a:prstGeom>
          <a:noFill/>
        </p:spPr>
        <p:txBody>
          <a:bodyPr wrap="square" lIns="0" tIns="0" rIns="0" bIns="0" anchor="t">
            <a:spAutoFit/>
          </a:bodyPr>
          <a:lstStyle/>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Server lead time reduction and supplier diversification </a:t>
            </a:r>
          </a:p>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a:rPr>
              <a:t>Per customer access policy for constrained regions, integrated across all Azure products</a:t>
            </a:r>
            <a:endParaRPr kumimoji="0" lang="en-US" sz="7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39" name="Rectangle: Rounded Corners 38">
            <a:extLst>
              <a:ext uri="{FF2B5EF4-FFF2-40B4-BE49-F238E27FC236}">
                <a16:creationId xmlns:a16="http://schemas.microsoft.com/office/drawing/2014/main" id="{1DDDB325-3E4F-7330-BC33-FF09A997D6A1}"/>
              </a:ext>
            </a:extLst>
          </p:cNvPr>
          <p:cNvSpPr/>
          <p:nvPr/>
        </p:nvSpPr>
        <p:spPr bwMode="auto">
          <a:xfrm>
            <a:off x="5114477" y="5167719"/>
            <a:ext cx="6396894" cy="658368"/>
          </a:xfrm>
          <a:prstGeom prst="roundRect">
            <a:avLst>
              <a:gd name="adj" fmla="val 9592"/>
            </a:avLst>
          </a:prstGeom>
          <a:solidFill>
            <a:schemeClr val="bg1"/>
          </a:solidFill>
          <a:ln>
            <a:noFill/>
            <a:headEnd type="none" w="med" len="med"/>
            <a:tailEnd type="none" w="med" len="med"/>
          </a:ln>
          <a:effectLst>
            <a:outerShdw blurRad="1524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65760" rIns="179285" bIns="36576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7805F6FA-0DFF-9690-DABA-9AD726D42874}"/>
              </a:ext>
            </a:extLst>
          </p:cNvPr>
          <p:cNvSpPr txBox="1"/>
          <p:nvPr/>
        </p:nvSpPr>
        <p:spPr>
          <a:xfrm>
            <a:off x="5249265" y="5349349"/>
            <a:ext cx="1018567" cy="3046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B0F0"/>
                    </a:gs>
                    <a:gs pos="38000">
                      <a:srgbClr val="0078D4"/>
                    </a:gs>
                    <a:gs pos="100000">
                      <a:srgbClr val="C03BC4"/>
                    </a:gs>
                  </a:gsLst>
                  <a:lin ang="2700000" scaled="0"/>
                </a:gradFill>
                <a:effectLst/>
                <a:uLnTx/>
                <a:uFillTx/>
                <a:latin typeface="Segoe UI Semibold"/>
                <a:ea typeface="+mn-ea"/>
                <a:cs typeface="+mn-cs"/>
              </a:rPr>
              <a:t>Platform resiliency</a:t>
            </a:r>
          </a:p>
        </p:txBody>
      </p:sp>
      <p:sp>
        <p:nvSpPr>
          <p:cNvPr id="14" name="TextBox 13">
            <a:extLst>
              <a:ext uri="{FF2B5EF4-FFF2-40B4-BE49-F238E27FC236}">
                <a16:creationId xmlns:a16="http://schemas.microsoft.com/office/drawing/2014/main" id="{4A5EC0E3-E512-F230-5E6E-DABFC1545475}"/>
              </a:ext>
            </a:extLst>
          </p:cNvPr>
          <p:cNvSpPr txBox="1"/>
          <p:nvPr/>
        </p:nvSpPr>
        <p:spPr>
          <a:xfrm>
            <a:off x="6491606" y="5437285"/>
            <a:ext cx="1997342" cy="119236"/>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Zero multi-region and multi-zone outages.</a:t>
            </a:r>
            <a:r>
              <a:rPr kumimoji="0" lang="en-US" sz="8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1 </a:t>
            </a:r>
            <a:endParaRPr kumimoji="0" lang="en-US" sz="800" b="0" i="0" u="none" strike="noStrike" kern="1200" cap="none" spc="0" normalizeH="0" baseline="0" noProof="0">
              <a:ln>
                <a:noFill/>
              </a:ln>
              <a:solidFill>
                <a:srgbClr val="000000"/>
              </a:solidFill>
              <a:effectLst/>
              <a:uLnTx/>
              <a:uFillTx/>
              <a:latin typeface="Segoe UI"/>
              <a:ea typeface="+mn-ea"/>
              <a:cs typeface="Segoe UI"/>
            </a:endParaRPr>
          </a:p>
        </p:txBody>
      </p:sp>
      <p:sp>
        <p:nvSpPr>
          <p:cNvPr id="90" name="TextBox 89">
            <a:extLst>
              <a:ext uri="{FF2B5EF4-FFF2-40B4-BE49-F238E27FC236}">
                <a16:creationId xmlns:a16="http://schemas.microsoft.com/office/drawing/2014/main" id="{D8441733-9D1B-1530-8D38-A0ACD7CF384F}"/>
              </a:ext>
            </a:extLst>
          </p:cNvPr>
          <p:cNvSpPr txBox="1"/>
          <p:nvPr/>
        </p:nvSpPr>
        <p:spPr>
          <a:xfrm>
            <a:off x="8775701" y="5273336"/>
            <a:ext cx="2560320" cy="447133"/>
          </a:xfrm>
          <a:prstGeom prst="rect">
            <a:avLst/>
          </a:prstGeom>
          <a:noFill/>
        </p:spPr>
        <p:txBody>
          <a:bodyPr wrap="square" lIns="0" tIns="0" rIns="0" bIns="0">
            <a:spAutoFit/>
          </a:bodyPr>
          <a:lstStyle/>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a:rPr>
              <a:t>Mitigating risks related to region and zone resilience</a:t>
            </a:r>
          </a:p>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a:rPr>
              <a:t>Adherence to Availability Zone (AZ) by Default with Resiliency profile</a:t>
            </a:r>
          </a:p>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a:rPr>
              <a:t>AZ validation with Chaos studio</a:t>
            </a:r>
          </a:p>
        </p:txBody>
      </p:sp>
      <p:grpSp>
        <p:nvGrpSpPr>
          <p:cNvPr id="107" name="Group 106">
            <a:extLst>
              <a:ext uri="{FF2B5EF4-FFF2-40B4-BE49-F238E27FC236}">
                <a16:creationId xmlns:a16="http://schemas.microsoft.com/office/drawing/2014/main" id="{6ADAABA6-5A21-F2CA-311B-512CC1997F90}"/>
              </a:ext>
            </a:extLst>
          </p:cNvPr>
          <p:cNvGrpSpPr/>
          <p:nvPr/>
        </p:nvGrpSpPr>
        <p:grpSpPr>
          <a:xfrm>
            <a:off x="4744000" y="5167719"/>
            <a:ext cx="283903" cy="1302969"/>
            <a:chOff x="355198" y="5113833"/>
            <a:chExt cx="283903" cy="1302969"/>
          </a:xfrm>
        </p:grpSpPr>
        <p:sp>
          <p:nvSpPr>
            <p:cNvPr id="192" name="TextBox 191">
              <a:extLst>
                <a:ext uri="{FF2B5EF4-FFF2-40B4-BE49-F238E27FC236}">
                  <a16:creationId xmlns:a16="http://schemas.microsoft.com/office/drawing/2014/main" id="{FD6C99B8-A4A7-0BF6-0552-A909FF8F9BD8}"/>
                </a:ext>
              </a:extLst>
            </p:cNvPr>
            <p:cNvSpPr txBox="1"/>
            <p:nvPr/>
          </p:nvSpPr>
          <p:spPr>
            <a:xfrm rot="16200000">
              <a:off x="7914" y="5689143"/>
              <a:ext cx="846917" cy="1523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65000"/>
                    </a:srgbClr>
                  </a:solidFill>
                  <a:effectLst/>
                  <a:uLnTx/>
                  <a:uFillTx/>
                  <a:latin typeface="Segoe UI Semibold"/>
                  <a:ea typeface="+mn-ea"/>
                  <a:cs typeface="+mn-cs"/>
                </a:rPr>
                <a:t>Infrastructure</a:t>
              </a:r>
            </a:p>
          </p:txBody>
        </p:sp>
        <p:sp>
          <p:nvSpPr>
            <p:cNvPr id="52" name="Rectangle: Rounded Corners 51">
              <a:extLst>
                <a:ext uri="{FF2B5EF4-FFF2-40B4-BE49-F238E27FC236}">
                  <a16:creationId xmlns:a16="http://schemas.microsoft.com/office/drawing/2014/main" id="{AF84A126-8903-9EFA-7755-E4876DB7B35A}"/>
                </a:ext>
              </a:extLst>
            </p:cNvPr>
            <p:cNvSpPr/>
            <p:nvPr/>
          </p:nvSpPr>
          <p:spPr bwMode="auto">
            <a:xfrm>
              <a:off x="575093" y="5113833"/>
              <a:ext cx="64008" cy="1302969"/>
            </a:xfrm>
            <a:custGeom>
              <a:avLst/>
              <a:gdLst>
                <a:gd name="connsiteX0" fmla="*/ 0 w 230967"/>
                <a:gd name="connsiteY0" fmla="*/ 74212 h 1368219"/>
                <a:gd name="connsiteX1" fmla="*/ 74212 w 230967"/>
                <a:gd name="connsiteY1" fmla="*/ 0 h 1368219"/>
                <a:gd name="connsiteX2" fmla="*/ 156755 w 230967"/>
                <a:gd name="connsiteY2" fmla="*/ 0 h 1368219"/>
                <a:gd name="connsiteX3" fmla="*/ 230967 w 230967"/>
                <a:gd name="connsiteY3" fmla="*/ 74212 h 1368219"/>
                <a:gd name="connsiteX4" fmla="*/ 230967 w 230967"/>
                <a:gd name="connsiteY4" fmla="*/ 1294007 h 1368219"/>
                <a:gd name="connsiteX5" fmla="*/ 156755 w 230967"/>
                <a:gd name="connsiteY5" fmla="*/ 1368219 h 1368219"/>
                <a:gd name="connsiteX6" fmla="*/ 74212 w 230967"/>
                <a:gd name="connsiteY6" fmla="*/ 1368219 h 1368219"/>
                <a:gd name="connsiteX7" fmla="*/ 0 w 230967"/>
                <a:gd name="connsiteY7" fmla="*/ 1294007 h 1368219"/>
                <a:gd name="connsiteX8" fmla="*/ 0 w 230967"/>
                <a:gd name="connsiteY8" fmla="*/ 74212 h 1368219"/>
                <a:gd name="connsiteX0" fmla="*/ 230967 w 322407"/>
                <a:gd name="connsiteY0" fmla="*/ 74212 h 1368219"/>
                <a:gd name="connsiteX1" fmla="*/ 230967 w 322407"/>
                <a:gd name="connsiteY1" fmla="*/ 1294007 h 1368219"/>
                <a:gd name="connsiteX2" fmla="*/ 156755 w 322407"/>
                <a:gd name="connsiteY2" fmla="*/ 1368219 h 1368219"/>
                <a:gd name="connsiteX3" fmla="*/ 74212 w 322407"/>
                <a:gd name="connsiteY3" fmla="*/ 1368219 h 1368219"/>
                <a:gd name="connsiteX4" fmla="*/ 0 w 322407"/>
                <a:gd name="connsiteY4" fmla="*/ 1294007 h 1368219"/>
                <a:gd name="connsiteX5" fmla="*/ 0 w 322407"/>
                <a:gd name="connsiteY5" fmla="*/ 74212 h 1368219"/>
                <a:gd name="connsiteX6" fmla="*/ 74212 w 322407"/>
                <a:gd name="connsiteY6" fmla="*/ 0 h 1368219"/>
                <a:gd name="connsiteX7" fmla="*/ 156755 w 322407"/>
                <a:gd name="connsiteY7" fmla="*/ 0 h 1368219"/>
                <a:gd name="connsiteX8" fmla="*/ 322407 w 322407"/>
                <a:gd name="connsiteY8" fmla="*/ 165652 h 1368219"/>
                <a:gd name="connsiteX0" fmla="*/ 230967 w 322407"/>
                <a:gd name="connsiteY0" fmla="*/ 1294007 h 1368219"/>
                <a:gd name="connsiteX1" fmla="*/ 156755 w 322407"/>
                <a:gd name="connsiteY1" fmla="*/ 1368219 h 1368219"/>
                <a:gd name="connsiteX2" fmla="*/ 74212 w 322407"/>
                <a:gd name="connsiteY2" fmla="*/ 1368219 h 1368219"/>
                <a:gd name="connsiteX3" fmla="*/ 0 w 322407"/>
                <a:gd name="connsiteY3" fmla="*/ 1294007 h 1368219"/>
                <a:gd name="connsiteX4" fmla="*/ 0 w 322407"/>
                <a:gd name="connsiteY4" fmla="*/ 74212 h 1368219"/>
                <a:gd name="connsiteX5" fmla="*/ 74212 w 322407"/>
                <a:gd name="connsiteY5" fmla="*/ 0 h 1368219"/>
                <a:gd name="connsiteX6" fmla="*/ 156755 w 322407"/>
                <a:gd name="connsiteY6" fmla="*/ 0 h 1368219"/>
                <a:gd name="connsiteX7" fmla="*/ 322407 w 322407"/>
                <a:gd name="connsiteY7" fmla="*/ 165652 h 1368219"/>
                <a:gd name="connsiteX0" fmla="*/ 230967 w 230967"/>
                <a:gd name="connsiteY0" fmla="*/ 1294007 h 1368219"/>
                <a:gd name="connsiteX1" fmla="*/ 156755 w 230967"/>
                <a:gd name="connsiteY1" fmla="*/ 1368219 h 1368219"/>
                <a:gd name="connsiteX2" fmla="*/ 74212 w 230967"/>
                <a:gd name="connsiteY2" fmla="*/ 1368219 h 1368219"/>
                <a:gd name="connsiteX3" fmla="*/ 0 w 230967"/>
                <a:gd name="connsiteY3" fmla="*/ 1294007 h 1368219"/>
                <a:gd name="connsiteX4" fmla="*/ 0 w 230967"/>
                <a:gd name="connsiteY4" fmla="*/ 74212 h 1368219"/>
                <a:gd name="connsiteX5" fmla="*/ 74212 w 230967"/>
                <a:gd name="connsiteY5" fmla="*/ 0 h 1368219"/>
                <a:gd name="connsiteX6" fmla="*/ 156755 w 230967"/>
                <a:gd name="connsiteY6" fmla="*/ 0 h 1368219"/>
                <a:gd name="connsiteX0" fmla="*/ 230967 w 230967"/>
                <a:gd name="connsiteY0" fmla="*/ 1294007 h 1368219"/>
                <a:gd name="connsiteX1" fmla="*/ 156755 w 230967"/>
                <a:gd name="connsiteY1" fmla="*/ 1368219 h 1368219"/>
                <a:gd name="connsiteX2" fmla="*/ 74212 w 230967"/>
                <a:gd name="connsiteY2" fmla="*/ 1368219 h 1368219"/>
                <a:gd name="connsiteX3" fmla="*/ 0 w 230967"/>
                <a:gd name="connsiteY3" fmla="*/ 1294007 h 1368219"/>
                <a:gd name="connsiteX4" fmla="*/ 0 w 230967"/>
                <a:gd name="connsiteY4" fmla="*/ 74212 h 1368219"/>
                <a:gd name="connsiteX5" fmla="*/ 74212 w 230967"/>
                <a:gd name="connsiteY5" fmla="*/ 0 h 1368219"/>
                <a:gd name="connsiteX0" fmla="*/ 156755 w 156755"/>
                <a:gd name="connsiteY0" fmla="*/ 1368219 h 1368219"/>
                <a:gd name="connsiteX1" fmla="*/ 74212 w 156755"/>
                <a:gd name="connsiteY1" fmla="*/ 1368219 h 1368219"/>
                <a:gd name="connsiteX2" fmla="*/ 0 w 156755"/>
                <a:gd name="connsiteY2" fmla="*/ 1294007 h 1368219"/>
                <a:gd name="connsiteX3" fmla="*/ 0 w 156755"/>
                <a:gd name="connsiteY3" fmla="*/ 74212 h 1368219"/>
                <a:gd name="connsiteX4" fmla="*/ 74212 w 156755"/>
                <a:gd name="connsiteY4" fmla="*/ 0 h 1368219"/>
                <a:gd name="connsiteX0" fmla="*/ 74212 w 74212"/>
                <a:gd name="connsiteY0" fmla="*/ 1368219 h 1368219"/>
                <a:gd name="connsiteX1" fmla="*/ 0 w 74212"/>
                <a:gd name="connsiteY1" fmla="*/ 1294007 h 1368219"/>
                <a:gd name="connsiteX2" fmla="*/ 0 w 74212"/>
                <a:gd name="connsiteY2" fmla="*/ 74212 h 1368219"/>
                <a:gd name="connsiteX3" fmla="*/ 74212 w 74212"/>
                <a:gd name="connsiteY3" fmla="*/ 0 h 1368219"/>
              </a:gdLst>
              <a:ahLst/>
              <a:cxnLst>
                <a:cxn ang="0">
                  <a:pos x="connsiteX0" y="connsiteY0"/>
                </a:cxn>
                <a:cxn ang="0">
                  <a:pos x="connsiteX1" y="connsiteY1"/>
                </a:cxn>
                <a:cxn ang="0">
                  <a:pos x="connsiteX2" y="connsiteY2"/>
                </a:cxn>
                <a:cxn ang="0">
                  <a:pos x="connsiteX3" y="connsiteY3"/>
                </a:cxn>
              </a:cxnLst>
              <a:rect l="l" t="t" r="r" b="b"/>
              <a:pathLst>
                <a:path w="74212" h="1368219">
                  <a:moveTo>
                    <a:pt x="74212" y="1368219"/>
                  </a:moveTo>
                  <a:cubicBezTo>
                    <a:pt x="33226" y="1368219"/>
                    <a:pt x="0" y="1334993"/>
                    <a:pt x="0" y="1294007"/>
                  </a:cubicBezTo>
                  <a:lnTo>
                    <a:pt x="0" y="74212"/>
                  </a:lnTo>
                  <a:cubicBezTo>
                    <a:pt x="0" y="33226"/>
                    <a:pt x="33226" y="0"/>
                    <a:pt x="74212" y="0"/>
                  </a:cubicBezTo>
                </a:path>
              </a:pathLst>
            </a:custGeom>
            <a:ln w="1270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365760" rIns="179285" bIns="36576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65000"/>
                  </a:srgbClr>
                </a:solidFill>
                <a:effectLst/>
                <a:uLnTx/>
                <a:uFillTx/>
                <a:latin typeface="Segoe UI"/>
                <a:ea typeface="+mn-ea"/>
                <a:cs typeface="Segoe UI" pitchFamily="34" charset="0"/>
              </a:endParaRPr>
            </a:p>
          </p:txBody>
        </p:sp>
      </p:grpSp>
      <p:grpSp>
        <p:nvGrpSpPr>
          <p:cNvPr id="104" name="Group 103">
            <a:extLst>
              <a:ext uri="{FF2B5EF4-FFF2-40B4-BE49-F238E27FC236}">
                <a16:creationId xmlns:a16="http://schemas.microsoft.com/office/drawing/2014/main" id="{81822A94-3627-A565-92F1-A7E58D1E6991}"/>
              </a:ext>
            </a:extLst>
          </p:cNvPr>
          <p:cNvGrpSpPr/>
          <p:nvPr/>
        </p:nvGrpSpPr>
        <p:grpSpPr>
          <a:xfrm>
            <a:off x="4742092" y="1846881"/>
            <a:ext cx="283901" cy="3210709"/>
            <a:chOff x="353290" y="1792995"/>
            <a:chExt cx="283901" cy="3210709"/>
          </a:xfrm>
        </p:grpSpPr>
        <p:sp>
          <p:nvSpPr>
            <p:cNvPr id="195" name="TextBox 194">
              <a:extLst>
                <a:ext uri="{FF2B5EF4-FFF2-40B4-BE49-F238E27FC236}">
                  <a16:creationId xmlns:a16="http://schemas.microsoft.com/office/drawing/2014/main" id="{9570EF0E-82C4-CB94-823B-F41C19610286}"/>
                </a:ext>
              </a:extLst>
            </p:cNvPr>
            <p:cNvSpPr txBox="1"/>
            <p:nvPr/>
          </p:nvSpPr>
          <p:spPr>
            <a:xfrm rot="16200000">
              <a:off x="-90951" y="3322175"/>
              <a:ext cx="1040831" cy="1523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65000"/>
                    </a:srgbClr>
                  </a:solidFill>
                  <a:effectLst/>
                  <a:uLnTx/>
                  <a:uFillTx/>
                  <a:latin typeface="Segoe UI Semibold"/>
                  <a:ea typeface="+mn-ea"/>
                  <a:cs typeface="+mn-cs"/>
                </a:rPr>
                <a:t>Processes</a:t>
              </a:r>
            </a:p>
          </p:txBody>
        </p:sp>
        <p:sp>
          <p:nvSpPr>
            <p:cNvPr id="196" name="Rectangle: Rounded Corners 193">
              <a:extLst>
                <a:ext uri="{FF2B5EF4-FFF2-40B4-BE49-F238E27FC236}">
                  <a16:creationId xmlns:a16="http://schemas.microsoft.com/office/drawing/2014/main" id="{A423561D-5BAC-A883-311D-09BEA44B2AE8}"/>
                </a:ext>
              </a:extLst>
            </p:cNvPr>
            <p:cNvSpPr/>
            <p:nvPr/>
          </p:nvSpPr>
          <p:spPr bwMode="auto">
            <a:xfrm>
              <a:off x="562621" y="1792995"/>
              <a:ext cx="74570" cy="3210709"/>
            </a:xfrm>
            <a:custGeom>
              <a:avLst/>
              <a:gdLst>
                <a:gd name="connsiteX0" fmla="*/ 0 w 256097"/>
                <a:gd name="connsiteY0" fmla="*/ 74570 h 2077750"/>
                <a:gd name="connsiteX1" fmla="*/ 74570 w 256097"/>
                <a:gd name="connsiteY1" fmla="*/ 0 h 2077750"/>
                <a:gd name="connsiteX2" fmla="*/ 181527 w 256097"/>
                <a:gd name="connsiteY2" fmla="*/ 0 h 2077750"/>
                <a:gd name="connsiteX3" fmla="*/ 256097 w 256097"/>
                <a:gd name="connsiteY3" fmla="*/ 74570 h 2077750"/>
                <a:gd name="connsiteX4" fmla="*/ 256097 w 256097"/>
                <a:gd name="connsiteY4" fmla="*/ 2003180 h 2077750"/>
                <a:gd name="connsiteX5" fmla="*/ 181527 w 256097"/>
                <a:gd name="connsiteY5" fmla="*/ 2077750 h 2077750"/>
                <a:gd name="connsiteX6" fmla="*/ 74570 w 256097"/>
                <a:gd name="connsiteY6" fmla="*/ 2077750 h 2077750"/>
                <a:gd name="connsiteX7" fmla="*/ 0 w 256097"/>
                <a:gd name="connsiteY7" fmla="*/ 2003180 h 2077750"/>
                <a:gd name="connsiteX8" fmla="*/ 0 w 256097"/>
                <a:gd name="connsiteY8" fmla="*/ 74570 h 2077750"/>
                <a:gd name="connsiteX0" fmla="*/ 256097 w 347537"/>
                <a:gd name="connsiteY0" fmla="*/ 74570 h 2077750"/>
                <a:gd name="connsiteX1" fmla="*/ 256097 w 347537"/>
                <a:gd name="connsiteY1" fmla="*/ 2003180 h 2077750"/>
                <a:gd name="connsiteX2" fmla="*/ 181527 w 347537"/>
                <a:gd name="connsiteY2" fmla="*/ 2077750 h 2077750"/>
                <a:gd name="connsiteX3" fmla="*/ 74570 w 347537"/>
                <a:gd name="connsiteY3" fmla="*/ 2077750 h 2077750"/>
                <a:gd name="connsiteX4" fmla="*/ 0 w 347537"/>
                <a:gd name="connsiteY4" fmla="*/ 2003180 h 2077750"/>
                <a:gd name="connsiteX5" fmla="*/ 0 w 347537"/>
                <a:gd name="connsiteY5" fmla="*/ 74570 h 2077750"/>
                <a:gd name="connsiteX6" fmla="*/ 74570 w 347537"/>
                <a:gd name="connsiteY6" fmla="*/ 0 h 2077750"/>
                <a:gd name="connsiteX7" fmla="*/ 181527 w 347537"/>
                <a:gd name="connsiteY7" fmla="*/ 0 h 2077750"/>
                <a:gd name="connsiteX8" fmla="*/ 347537 w 347537"/>
                <a:gd name="connsiteY8" fmla="*/ 166010 h 2077750"/>
                <a:gd name="connsiteX0" fmla="*/ 256097 w 347537"/>
                <a:gd name="connsiteY0" fmla="*/ 2003180 h 2077750"/>
                <a:gd name="connsiteX1" fmla="*/ 181527 w 347537"/>
                <a:gd name="connsiteY1" fmla="*/ 2077750 h 2077750"/>
                <a:gd name="connsiteX2" fmla="*/ 74570 w 347537"/>
                <a:gd name="connsiteY2" fmla="*/ 2077750 h 2077750"/>
                <a:gd name="connsiteX3" fmla="*/ 0 w 347537"/>
                <a:gd name="connsiteY3" fmla="*/ 2003180 h 2077750"/>
                <a:gd name="connsiteX4" fmla="*/ 0 w 347537"/>
                <a:gd name="connsiteY4" fmla="*/ 74570 h 2077750"/>
                <a:gd name="connsiteX5" fmla="*/ 74570 w 347537"/>
                <a:gd name="connsiteY5" fmla="*/ 0 h 2077750"/>
                <a:gd name="connsiteX6" fmla="*/ 181527 w 347537"/>
                <a:gd name="connsiteY6" fmla="*/ 0 h 2077750"/>
                <a:gd name="connsiteX7" fmla="*/ 347537 w 347537"/>
                <a:gd name="connsiteY7" fmla="*/ 166010 h 2077750"/>
                <a:gd name="connsiteX0" fmla="*/ 256097 w 256097"/>
                <a:gd name="connsiteY0" fmla="*/ 2003180 h 2077750"/>
                <a:gd name="connsiteX1" fmla="*/ 181527 w 256097"/>
                <a:gd name="connsiteY1" fmla="*/ 2077750 h 2077750"/>
                <a:gd name="connsiteX2" fmla="*/ 74570 w 256097"/>
                <a:gd name="connsiteY2" fmla="*/ 2077750 h 2077750"/>
                <a:gd name="connsiteX3" fmla="*/ 0 w 256097"/>
                <a:gd name="connsiteY3" fmla="*/ 2003180 h 2077750"/>
                <a:gd name="connsiteX4" fmla="*/ 0 w 256097"/>
                <a:gd name="connsiteY4" fmla="*/ 74570 h 2077750"/>
                <a:gd name="connsiteX5" fmla="*/ 74570 w 256097"/>
                <a:gd name="connsiteY5" fmla="*/ 0 h 2077750"/>
                <a:gd name="connsiteX6" fmla="*/ 181527 w 256097"/>
                <a:gd name="connsiteY6" fmla="*/ 0 h 2077750"/>
                <a:gd name="connsiteX0" fmla="*/ 256097 w 256097"/>
                <a:gd name="connsiteY0" fmla="*/ 2003180 h 2077750"/>
                <a:gd name="connsiteX1" fmla="*/ 181527 w 256097"/>
                <a:gd name="connsiteY1" fmla="*/ 2077750 h 2077750"/>
                <a:gd name="connsiteX2" fmla="*/ 74570 w 256097"/>
                <a:gd name="connsiteY2" fmla="*/ 2077750 h 2077750"/>
                <a:gd name="connsiteX3" fmla="*/ 0 w 256097"/>
                <a:gd name="connsiteY3" fmla="*/ 2003180 h 2077750"/>
                <a:gd name="connsiteX4" fmla="*/ 0 w 256097"/>
                <a:gd name="connsiteY4" fmla="*/ 74570 h 2077750"/>
                <a:gd name="connsiteX5" fmla="*/ 74570 w 256097"/>
                <a:gd name="connsiteY5" fmla="*/ 0 h 2077750"/>
                <a:gd name="connsiteX0" fmla="*/ 181527 w 181527"/>
                <a:gd name="connsiteY0" fmla="*/ 2077750 h 2077750"/>
                <a:gd name="connsiteX1" fmla="*/ 74570 w 181527"/>
                <a:gd name="connsiteY1" fmla="*/ 2077750 h 2077750"/>
                <a:gd name="connsiteX2" fmla="*/ 0 w 181527"/>
                <a:gd name="connsiteY2" fmla="*/ 2003180 h 2077750"/>
                <a:gd name="connsiteX3" fmla="*/ 0 w 181527"/>
                <a:gd name="connsiteY3" fmla="*/ 74570 h 2077750"/>
                <a:gd name="connsiteX4" fmla="*/ 74570 w 181527"/>
                <a:gd name="connsiteY4" fmla="*/ 0 h 2077750"/>
                <a:gd name="connsiteX0" fmla="*/ 74570 w 74570"/>
                <a:gd name="connsiteY0" fmla="*/ 2077750 h 2077750"/>
                <a:gd name="connsiteX1" fmla="*/ 0 w 74570"/>
                <a:gd name="connsiteY1" fmla="*/ 2003180 h 2077750"/>
                <a:gd name="connsiteX2" fmla="*/ 0 w 74570"/>
                <a:gd name="connsiteY2" fmla="*/ 74570 h 2077750"/>
                <a:gd name="connsiteX3" fmla="*/ 74570 w 74570"/>
                <a:gd name="connsiteY3" fmla="*/ 0 h 2077750"/>
              </a:gdLst>
              <a:ahLst/>
              <a:cxnLst>
                <a:cxn ang="0">
                  <a:pos x="connsiteX0" y="connsiteY0"/>
                </a:cxn>
                <a:cxn ang="0">
                  <a:pos x="connsiteX1" y="connsiteY1"/>
                </a:cxn>
                <a:cxn ang="0">
                  <a:pos x="connsiteX2" y="connsiteY2"/>
                </a:cxn>
                <a:cxn ang="0">
                  <a:pos x="connsiteX3" y="connsiteY3"/>
                </a:cxn>
              </a:cxnLst>
              <a:rect l="l" t="t" r="r" b="b"/>
              <a:pathLst>
                <a:path w="74570" h="2077750">
                  <a:moveTo>
                    <a:pt x="74570" y="2077750"/>
                  </a:moveTo>
                  <a:cubicBezTo>
                    <a:pt x="33386" y="2077750"/>
                    <a:pt x="0" y="2044364"/>
                    <a:pt x="0" y="2003180"/>
                  </a:cubicBezTo>
                  <a:lnTo>
                    <a:pt x="0" y="74570"/>
                  </a:lnTo>
                  <a:cubicBezTo>
                    <a:pt x="0" y="33386"/>
                    <a:pt x="33386" y="0"/>
                    <a:pt x="74570" y="0"/>
                  </a:cubicBezTo>
                </a:path>
              </a:pathLst>
            </a:custGeom>
            <a:ln w="1270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365760" rIns="179285" bIns="36576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65000"/>
                  </a:srgbClr>
                </a:solidFill>
                <a:effectLst/>
                <a:uLnTx/>
                <a:uFillTx/>
                <a:latin typeface="Segoe UI"/>
                <a:ea typeface="+mn-ea"/>
                <a:cs typeface="Segoe UI" pitchFamily="34" charset="0"/>
              </a:endParaRPr>
            </a:p>
          </p:txBody>
        </p:sp>
      </p:grpSp>
      <p:sp>
        <p:nvSpPr>
          <p:cNvPr id="55" name="Rectangle: Rounded Corners 54">
            <a:extLst>
              <a:ext uri="{FF2B5EF4-FFF2-40B4-BE49-F238E27FC236}">
                <a16:creationId xmlns:a16="http://schemas.microsoft.com/office/drawing/2014/main" id="{FB099741-0D3A-1E68-20FB-2F3E6A1EAEC8}"/>
              </a:ext>
            </a:extLst>
          </p:cNvPr>
          <p:cNvSpPr/>
          <p:nvPr/>
        </p:nvSpPr>
        <p:spPr bwMode="auto">
          <a:xfrm>
            <a:off x="5112566" y="1856406"/>
            <a:ext cx="6398805" cy="640080"/>
          </a:xfrm>
          <a:prstGeom prst="roundRect">
            <a:avLst>
              <a:gd name="adj" fmla="val 9592"/>
            </a:avLst>
          </a:prstGeom>
          <a:solidFill>
            <a:schemeClr val="bg1"/>
          </a:solidFill>
          <a:ln>
            <a:noFill/>
            <a:headEnd type="none" w="med" len="med"/>
            <a:tailEnd type="none" w="med" len="med"/>
          </a:ln>
          <a:effectLst>
            <a:outerShdw blurRad="1524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65760" rIns="179285" bIns="36576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6D272201-2D07-3C53-2C3B-6BCDED736C34}"/>
              </a:ext>
            </a:extLst>
          </p:cNvPr>
          <p:cNvSpPr txBox="1"/>
          <p:nvPr/>
        </p:nvSpPr>
        <p:spPr>
          <a:xfrm>
            <a:off x="5247355" y="2032991"/>
            <a:ext cx="1018567" cy="3046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B0F0"/>
                    </a:gs>
                    <a:gs pos="38000">
                      <a:srgbClr val="0078D4"/>
                    </a:gs>
                    <a:gs pos="100000">
                      <a:srgbClr val="C03BC4"/>
                    </a:gs>
                  </a:gsLst>
                  <a:lin ang="2700000" scaled="0"/>
                </a:gradFill>
                <a:effectLst/>
                <a:uLnTx/>
                <a:uFillTx/>
                <a:latin typeface="Segoe UI Semibold"/>
                <a:ea typeface="+mn-ea"/>
                <a:cs typeface="+mn-cs"/>
              </a:rPr>
              <a:t>Service </a:t>
            </a:r>
            <a:br>
              <a:rPr kumimoji="0" lang="en-US" sz="1100" b="0" i="0" u="none" strike="noStrike" kern="1200" cap="none" spc="0" normalizeH="0" baseline="0" noProof="0">
                <a:ln>
                  <a:noFill/>
                </a:ln>
                <a:gradFill>
                  <a:gsLst>
                    <a:gs pos="0">
                      <a:srgbClr val="00B0F0"/>
                    </a:gs>
                    <a:gs pos="38000">
                      <a:srgbClr val="0078D4"/>
                    </a:gs>
                    <a:gs pos="100000">
                      <a:srgbClr val="C03BC4"/>
                    </a:gs>
                  </a:gsLst>
                  <a:lin ang="27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0">
                      <a:srgbClr val="00B0F0"/>
                    </a:gs>
                    <a:gs pos="38000">
                      <a:srgbClr val="0078D4"/>
                    </a:gs>
                    <a:gs pos="100000">
                      <a:srgbClr val="C03BC4"/>
                    </a:gs>
                  </a:gsLst>
                  <a:lin ang="2700000" scaled="0"/>
                </a:gradFill>
                <a:effectLst/>
                <a:uLnTx/>
                <a:uFillTx/>
                <a:latin typeface="Segoe UI Semibold"/>
                <a:ea typeface="+mn-ea"/>
                <a:cs typeface="+mn-cs"/>
              </a:rPr>
              <a:t>health</a:t>
            </a:r>
          </a:p>
        </p:txBody>
      </p:sp>
      <p:sp>
        <p:nvSpPr>
          <p:cNvPr id="13" name="TextBox 12">
            <a:extLst>
              <a:ext uri="{FF2B5EF4-FFF2-40B4-BE49-F238E27FC236}">
                <a16:creationId xmlns:a16="http://schemas.microsoft.com/office/drawing/2014/main" id="{E541F3B3-C778-20C9-9C17-124E424EF4FB}"/>
              </a:ext>
            </a:extLst>
          </p:cNvPr>
          <p:cNvSpPr txBox="1"/>
          <p:nvPr/>
        </p:nvSpPr>
        <p:spPr>
          <a:xfrm>
            <a:off x="6491606" y="2060523"/>
            <a:ext cx="2140732" cy="231847"/>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Outages are auto-detected and auto communicated to customers</a:t>
            </a:r>
            <a:r>
              <a:rPr kumimoji="0" lang="en-US" sz="800" b="0" i="0" u="none" strike="noStrike" kern="1200" cap="none" spc="0" normalizeH="0" baseline="0" noProof="0">
                <a:ln>
                  <a:noFill/>
                </a:ln>
                <a:solidFill>
                  <a:srgbClr val="0078D4"/>
                </a:solidFill>
                <a:effectLst/>
                <a:uLnTx/>
                <a:uFillTx/>
                <a:latin typeface="Segoe UI"/>
                <a:ea typeface="+mn-ea"/>
                <a:cs typeface="Segoe UI"/>
              </a:rPr>
              <a:t>.</a:t>
            </a:r>
            <a:r>
              <a:rPr kumimoji="0" lang="en-US" sz="8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1 </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4AA48C64-687B-0DEB-F71C-0A7E3F58A992}"/>
              </a:ext>
            </a:extLst>
          </p:cNvPr>
          <p:cNvSpPr txBox="1"/>
          <p:nvPr/>
        </p:nvSpPr>
        <p:spPr>
          <a:xfrm>
            <a:off x="8775702" y="2013429"/>
            <a:ext cx="2560320" cy="326035"/>
          </a:xfrm>
          <a:prstGeom prst="rect">
            <a:avLst/>
          </a:prstGeom>
          <a:noFill/>
        </p:spPr>
        <p:txBody>
          <a:bodyPr wrap="square" lIns="0" tIns="0" rIns="0" bIns="0">
            <a:spAutoFit/>
          </a:bodyPr>
          <a:lstStyle/>
          <a:p>
            <a:pPr marL="91440" marR="0" lvl="0" indent="-9144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Integration into a central AI Ops platform for automated detection with accuracy</a:t>
            </a:r>
          </a:p>
          <a:p>
            <a:pPr marL="91440" marR="0" lvl="0" indent="-9144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Automatic notification thru BRAIN</a:t>
            </a:r>
          </a:p>
        </p:txBody>
      </p:sp>
      <p:sp>
        <p:nvSpPr>
          <p:cNvPr id="69" name="TextBox 68">
            <a:extLst>
              <a:ext uri="{FF2B5EF4-FFF2-40B4-BE49-F238E27FC236}">
                <a16:creationId xmlns:a16="http://schemas.microsoft.com/office/drawing/2014/main" id="{FB745DA2-90BD-0AAF-8542-D089C1243E09}"/>
              </a:ext>
            </a:extLst>
          </p:cNvPr>
          <p:cNvSpPr txBox="1"/>
          <p:nvPr/>
        </p:nvSpPr>
        <p:spPr>
          <a:xfrm>
            <a:off x="695763" y="1812242"/>
            <a:ext cx="3621141" cy="3877985"/>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 incorporates core reliability principles into everything we build, including:</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3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3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a:t>
            </a:r>
            <a:r>
              <a:rPr kumimoji="0" lang="en-US" sz="1800" b="0" i="0" u="none" strike="noStrike" kern="1200" cap="none" spc="-3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ranular</a:t>
            </a:r>
            <a:r>
              <a:rPr kumimoji="0" lang="en-US" sz="1800" b="0" i="0" u="none" strike="noStrike" kern="1200" cap="none" spc="-3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fault isolation within and between services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3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3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t>
            </a:r>
            <a:r>
              <a:rPr kumimoji="0" lang="en-US" sz="1800" b="0" i="0" u="none" strike="noStrike" kern="1200" cap="none" spc="-3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afe</a:t>
            </a:r>
            <a:r>
              <a:rPr kumimoji="0" lang="en-US" sz="1800" b="0" i="0" u="none" strike="noStrike" kern="1200" cap="none" spc="-3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change management to reduce the risk associated with making changes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3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3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
            </a:r>
            <a:r>
              <a:rPr kumimoji="0" lang="en-US" sz="1800" b="0" i="0" u="none" strike="noStrike" kern="1200" cap="none" spc="-3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esigning</a:t>
            </a:r>
            <a:r>
              <a:rPr kumimoji="0" lang="en-US" sz="1800" b="0" i="0" u="none" strike="noStrike" kern="1200" cap="none" spc="-3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for resiliency to maximize uptime and improve operational resilience</a:t>
            </a:r>
          </a:p>
        </p:txBody>
      </p:sp>
      <p:sp>
        <p:nvSpPr>
          <p:cNvPr id="12" name="Rectangle: Rounded Corners 11">
            <a:extLst>
              <a:ext uri="{FF2B5EF4-FFF2-40B4-BE49-F238E27FC236}">
                <a16:creationId xmlns:a16="http://schemas.microsoft.com/office/drawing/2014/main" id="{C45BE277-882E-096B-35E6-7D0149FB77F8}"/>
              </a:ext>
            </a:extLst>
          </p:cNvPr>
          <p:cNvSpPr/>
          <p:nvPr/>
        </p:nvSpPr>
        <p:spPr bwMode="auto">
          <a:xfrm>
            <a:off x="5114476" y="1114072"/>
            <a:ext cx="6396894" cy="604348"/>
          </a:xfrm>
          <a:prstGeom prst="roundRect">
            <a:avLst>
              <a:gd name="adj" fmla="val 9592"/>
            </a:avLst>
          </a:prstGeom>
          <a:solidFill>
            <a:schemeClr val="bg1"/>
          </a:solidFill>
          <a:ln w="15875">
            <a:gradFill>
              <a:gsLst>
                <a:gs pos="0">
                  <a:srgbClr val="00B0F0"/>
                </a:gs>
                <a:gs pos="51000">
                  <a:schemeClr val="accent1"/>
                </a:gs>
                <a:gs pos="100000">
                  <a:schemeClr val="accent6"/>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65760" rIns="179285" bIns="36576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9D20DCE4-F407-7B3F-0F47-2A96A148328F}"/>
              </a:ext>
            </a:extLst>
          </p:cNvPr>
          <p:cNvSpPr txBox="1"/>
          <p:nvPr/>
        </p:nvSpPr>
        <p:spPr>
          <a:xfrm>
            <a:off x="5282665" y="1280799"/>
            <a:ext cx="1018567" cy="3046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B0F0"/>
                    </a:gs>
                    <a:gs pos="38000">
                      <a:srgbClr val="0078D4"/>
                    </a:gs>
                    <a:gs pos="100000">
                      <a:srgbClr val="C03BC4"/>
                    </a:gs>
                  </a:gsLst>
                  <a:lin ang="2700000" scaled="0"/>
                </a:gradFill>
                <a:effectLst/>
                <a:uLnTx/>
                <a:uFillTx/>
                <a:latin typeface="Segoe UI Semibold"/>
                <a:ea typeface="+mn-ea"/>
                <a:cs typeface="+mn-cs"/>
              </a:rPr>
              <a:t>Engineering standards</a:t>
            </a:r>
          </a:p>
        </p:txBody>
      </p:sp>
      <p:sp>
        <p:nvSpPr>
          <p:cNvPr id="16" name="TextBox 15">
            <a:extLst>
              <a:ext uri="{FF2B5EF4-FFF2-40B4-BE49-F238E27FC236}">
                <a16:creationId xmlns:a16="http://schemas.microsoft.com/office/drawing/2014/main" id="{6FE4AD35-DA0B-8607-35E9-1B88D530A2B5}"/>
              </a:ext>
            </a:extLst>
          </p:cNvPr>
          <p:cNvSpPr txBox="1"/>
          <p:nvPr/>
        </p:nvSpPr>
        <p:spPr>
          <a:xfrm>
            <a:off x="6491606" y="1306794"/>
            <a:ext cx="1899112" cy="2462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can emergency patch VMs in Azure 1P fleet within 8 days.</a:t>
            </a:r>
          </a:p>
        </p:txBody>
      </p:sp>
      <p:sp>
        <p:nvSpPr>
          <p:cNvPr id="77" name="TextBox 76">
            <a:extLst>
              <a:ext uri="{FF2B5EF4-FFF2-40B4-BE49-F238E27FC236}">
                <a16:creationId xmlns:a16="http://schemas.microsoft.com/office/drawing/2014/main" id="{654776FD-0C75-5EA1-DF73-0EFF6D14E60A}"/>
              </a:ext>
            </a:extLst>
          </p:cNvPr>
          <p:cNvSpPr txBox="1"/>
          <p:nvPr/>
        </p:nvSpPr>
        <p:spPr>
          <a:xfrm>
            <a:off x="8775702" y="1313634"/>
            <a:ext cx="2560320" cy="230832"/>
          </a:xfrm>
          <a:prstGeom prst="rect">
            <a:avLst/>
          </a:prstGeom>
          <a:noFill/>
        </p:spPr>
        <p:txBody>
          <a:bodyPr wrap="square" lIns="0" tIns="0" rIns="0" bIns="0">
            <a:spAutoFit/>
          </a:bodyPr>
          <a:lstStyle/>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Adherence to standards for improved security posture, improved patching time and accuracy</a:t>
            </a:r>
          </a:p>
        </p:txBody>
      </p:sp>
      <p:sp>
        <p:nvSpPr>
          <p:cNvPr id="31" name="TextBox 30">
            <a:extLst>
              <a:ext uri="{FF2B5EF4-FFF2-40B4-BE49-F238E27FC236}">
                <a16:creationId xmlns:a16="http://schemas.microsoft.com/office/drawing/2014/main" id="{E523D1B1-8B3A-6858-22F3-0B74CABDDE73}"/>
              </a:ext>
            </a:extLst>
          </p:cNvPr>
          <p:cNvSpPr txBox="1"/>
          <p:nvPr/>
        </p:nvSpPr>
        <p:spPr>
          <a:xfrm>
            <a:off x="5224501" y="940312"/>
            <a:ext cx="1084448" cy="124650"/>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Investment pillars</a:t>
            </a:r>
          </a:p>
        </p:txBody>
      </p:sp>
      <p:sp>
        <p:nvSpPr>
          <p:cNvPr id="18" name="TextBox 17">
            <a:extLst>
              <a:ext uri="{FF2B5EF4-FFF2-40B4-BE49-F238E27FC236}">
                <a16:creationId xmlns:a16="http://schemas.microsoft.com/office/drawing/2014/main" id="{63FC7341-7642-094A-6BD2-5A7E7E07F0F5}"/>
              </a:ext>
            </a:extLst>
          </p:cNvPr>
          <p:cNvSpPr txBox="1"/>
          <p:nvPr/>
        </p:nvSpPr>
        <p:spPr>
          <a:xfrm>
            <a:off x="6491606" y="940312"/>
            <a:ext cx="1171234" cy="124650"/>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Target</a:t>
            </a:r>
            <a:endParaRPr kumimoji="0" lang="en-US" sz="9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73" name="TextBox 72">
            <a:extLst>
              <a:ext uri="{FF2B5EF4-FFF2-40B4-BE49-F238E27FC236}">
                <a16:creationId xmlns:a16="http://schemas.microsoft.com/office/drawing/2014/main" id="{FB18A097-AF43-6E8E-8467-B59A8CF254EF}"/>
              </a:ext>
            </a:extLst>
          </p:cNvPr>
          <p:cNvSpPr txBox="1"/>
          <p:nvPr/>
        </p:nvSpPr>
        <p:spPr>
          <a:xfrm>
            <a:off x="8775703" y="953615"/>
            <a:ext cx="1171234" cy="124650"/>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Investments</a:t>
            </a:r>
            <a:endParaRPr kumimoji="0" lang="en-US" sz="900" b="0" i="0" u="none" strike="noStrike" kern="1200" cap="none" spc="0" normalizeH="0" baseline="30000" noProof="0">
              <a:ln>
                <a:noFill/>
              </a:ln>
              <a:solidFill>
                <a:srgbClr val="000000"/>
              </a:solidFill>
              <a:effectLst/>
              <a:uLnTx/>
              <a:uFillTx/>
              <a:latin typeface="Segoe UI Semibold"/>
              <a:ea typeface="+mn-ea"/>
              <a:cs typeface="+mn-cs"/>
            </a:endParaRPr>
          </a:p>
        </p:txBody>
      </p:sp>
      <p:cxnSp>
        <p:nvCxnSpPr>
          <p:cNvPr id="19" name="Straight Connector 18">
            <a:extLst>
              <a:ext uri="{FF2B5EF4-FFF2-40B4-BE49-F238E27FC236}">
                <a16:creationId xmlns:a16="http://schemas.microsoft.com/office/drawing/2014/main" id="{0A3E01AE-0F59-0A19-6243-BF1C95D677A1}"/>
              </a:ext>
            </a:extLst>
          </p:cNvPr>
          <p:cNvCxnSpPr>
            <a:cxnSpLocks/>
          </p:cNvCxnSpPr>
          <p:nvPr/>
        </p:nvCxnSpPr>
        <p:spPr>
          <a:xfrm>
            <a:off x="6391397" y="858525"/>
            <a:ext cx="0" cy="5612163"/>
          </a:xfrm>
          <a:prstGeom prst="line">
            <a:avLst/>
          </a:prstGeom>
          <a:ln w="127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047F38-0648-BF55-B87C-0A1294E0FD3A}"/>
              </a:ext>
            </a:extLst>
          </p:cNvPr>
          <p:cNvCxnSpPr>
            <a:cxnSpLocks/>
          </p:cNvCxnSpPr>
          <p:nvPr/>
        </p:nvCxnSpPr>
        <p:spPr>
          <a:xfrm>
            <a:off x="8677397" y="858525"/>
            <a:ext cx="0" cy="5612163"/>
          </a:xfrm>
          <a:prstGeom prst="line">
            <a:avLst/>
          </a:prstGeom>
          <a:ln w="127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1ECDEEB-FD35-E6C9-9C65-803F2298926C}"/>
              </a:ext>
            </a:extLst>
          </p:cNvPr>
          <p:cNvSpPr txBox="1"/>
          <p:nvPr/>
        </p:nvSpPr>
        <p:spPr>
          <a:xfrm>
            <a:off x="8777604" y="6717213"/>
            <a:ext cx="3414396"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300" normalizeH="0" baseline="0" noProof="0">
                <a:ln>
                  <a:noFill/>
                </a:ln>
                <a:solidFill>
                  <a:srgbClr val="000000"/>
                </a:solidFill>
                <a:effectLst/>
                <a:uLnTx/>
                <a:uFillTx/>
                <a:latin typeface="Segoe UI"/>
                <a:ea typeface="+mn-ea"/>
                <a:cs typeface="+mn-cs"/>
              </a:rPr>
              <a:t>MICROSOFT CONFIDENTIAL – NDA AUDIENCE ONLY</a:t>
            </a:r>
          </a:p>
        </p:txBody>
      </p:sp>
      <p:sp>
        <p:nvSpPr>
          <p:cNvPr id="6" name="Title 5">
            <a:extLst>
              <a:ext uri="{FF2B5EF4-FFF2-40B4-BE49-F238E27FC236}">
                <a16:creationId xmlns:a16="http://schemas.microsoft.com/office/drawing/2014/main" id="{D02A15DE-6DAF-60D7-7AD2-80763CBF128E}"/>
              </a:ext>
            </a:extLst>
          </p:cNvPr>
          <p:cNvSpPr>
            <a:spLocks noGrp="1"/>
          </p:cNvSpPr>
          <p:nvPr>
            <p:ph type="title"/>
          </p:nvPr>
        </p:nvSpPr>
        <p:spPr/>
        <p:txBody>
          <a:bodyPr/>
          <a:lstStyle/>
          <a:p>
            <a:r>
              <a:rPr lang="en-US" dirty="0"/>
              <a:t>Azure Reliability &amp; Quality Investments</a:t>
            </a:r>
          </a:p>
        </p:txBody>
      </p:sp>
      <p:sp>
        <p:nvSpPr>
          <p:cNvPr id="5" name="TextBox 1">
            <a:extLst>
              <a:ext uri="{FF2B5EF4-FFF2-40B4-BE49-F238E27FC236}">
                <a16:creationId xmlns:a16="http://schemas.microsoft.com/office/drawing/2014/main" id="{868687E4-8BA5-46D9-F438-E6E0F43A49C6}"/>
              </a:ext>
            </a:extLst>
          </p:cNvPr>
          <p:cNvSpPr txBox="1"/>
          <p:nvPr/>
        </p:nvSpPr>
        <p:spPr>
          <a:xfrm>
            <a:off x="0" y="-20974"/>
            <a:ext cx="12192000" cy="849463"/>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OPTIONAL - Verify if the customer would like a technical briefing on the Prioritized Azure quality investments.</a:t>
            </a:r>
          </a:p>
        </p:txBody>
      </p:sp>
    </p:spTree>
    <p:extLst>
      <p:ext uri="{BB962C8B-B14F-4D97-AF65-F5344CB8AC3E}">
        <p14:creationId xmlns:p14="http://schemas.microsoft.com/office/powerpoint/2010/main" val="221148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dec="http://schemas.microsoft.com/office/drawing/2017/decorative"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16B61-31C5-4459-BF81-E0BE5D519BAC}"/>
              </a:ext>
            </a:extLst>
          </p:cNvPr>
          <p:cNvSpPr>
            <a:spLocks noGrp="1"/>
          </p:cNvSpPr>
          <p:nvPr>
            <p:ph type="title"/>
          </p:nvPr>
        </p:nvSpPr>
        <p:spPr>
          <a:xfrm>
            <a:off x="455996" y="620429"/>
            <a:ext cx="11306469" cy="410369"/>
          </a:xfrm>
        </p:spPr>
        <p:txBody>
          <a:bodyPr/>
          <a:lstStyle/>
          <a:p>
            <a:r>
              <a:rPr lang="en-AU" dirty="0">
                <a:cs typeface="Segoe UI"/>
              </a:rPr>
              <a:t>Well-Architected Reliability Assessment</a:t>
            </a:r>
          </a:p>
        </p:txBody>
      </p:sp>
      <p:sp>
        <p:nvSpPr>
          <p:cNvPr id="5" name="Rectangle 4">
            <a:extLst>
              <a:ext uri="{FF2B5EF4-FFF2-40B4-BE49-F238E27FC236}">
                <a16:creationId xmlns:a16="http://schemas.microsoft.com/office/drawing/2014/main" id="{3EB96CF9-0CA4-E351-040B-0B15D8E0FE6C}"/>
              </a:ext>
            </a:extLst>
          </p:cNvPr>
          <p:cNvSpPr/>
          <p:nvPr/>
        </p:nvSpPr>
        <p:spPr bwMode="auto">
          <a:xfrm>
            <a:off x="1516875" y="5278056"/>
            <a:ext cx="8816546" cy="661087"/>
          </a:xfrm>
          <a:prstGeom prst="rect">
            <a:avLst/>
          </a:prstGeom>
          <a:solidFill>
            <a:srgbClr val="EB9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C2B9719F-3B94-724B-D5E6-5D0A0CEDC316}"/>
              </a:ext>
            </a:extLst>
          </p:cNvPr>
          <p:cNvSpPr txBox="1"/>
          <p:nvPr/>
        </p:nvSpPr>
        <p:spPr>
          <a:xfrm>
            <a:off x="1184383" y="1341454"/>
            <a:ext cx="9481530" cy="4749826"/>
          </a:xfrm>
          <a:prstGeom prst="rect">
            <a:avLst/>
          </a:prstGeom>
          <a:noFill/>
        </p:spPr>
        <p:txBody>
          <a:bodyPr wrap="square" lIns="182880" tIns="146304" rIns="182880" bIns="146304" rtlCol="0">
            <a:spAutoFit/>
          </a:bodyPr>
          <a:lstStyle/>
          <a:p>
            <a:pPr marL="0" marR="0" algn="ctr">
              <a:lnSpc>
                <a:spcPct val="107000"/>
              </a:lnSpc>
              <a:spcBef>
                <a:spcPts val="0"/>
              </a:spcBef>
              <a:spcAft>
                <a:spcPts val="800"/>
              </a:spcAft>
            </a:pPr>
            <a:r>
              <a:rPr lang="en-US" sz="24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DISCLAIMER</a:t>
            </a:r>
          </a:p>
          <a:p>
            <a:pPr marL="0" marR="0" algn="ctr">
              <a:lnSpc>
                <a:spcPct val="107000"/>
              </a:lnSpc>
              <a:spcBef>
                <a:spcPts val="0"/>
              </a:spcBef>
              <a:spcAft>
                <a:spcPts val="800"/>
              </a:spcAft>
            </a:pPr>
            <a:r>
              <a:rPr lang="en-US" b="1" kern="100" dirty="0">
                <a:latin typeface="Aptos" panose="020B0004020202020204" pitchFamily="34" charset="0"/>
                <a:ea typeface="Aptos" panose="020B0004020202020204" pitchFamily="34" charset="0"/>
                <a:cs typeface="Arial" panose="020B0604020202020204" pitchFamily="34" charset="0"/>
              </a:rPr>
              <a:t>Providing Reader RBAC access to the delivery CSA/team is strongly recommended for the Well-Architected Reliability Assessment. Access was not provided for this delivery for business reasons. </a:t>
            </a:r>
          </a:p>
          <a:p>
            <a:pPr marL="0" marR="0" algn="just">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The level of depth for this delivery is reduced due to the customer’s decision to not provide Reader access to the delivery CSA/Team.</a:t>
            </a:r>
            <a:endParaRPr lang="en-US" kern="100" dirty="0">
              <a:latin typeface="Aptos" panose="020B0004020202020204" pitchFamily="34" charset="0"/>
              <a:ea typeface="Aptos" panose="020B000402020202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As the analysis of the workload progresses, there are many items that the CSA/team must check on inside the subscription(s) for the most accurate output. </a:t>
            </a:r>
            <a:r>
              <a:rPr lang="en-US" kern="100">
                <a:latin typeface="Aptos" panose="020B0004020202020204" pitchFamily="34" charset="0"/>
                <a:ea typeface="Aptos" panose="020B0004020202020204" pitchFamily="34" charset="0"/>
                <a:cs typeface="Arial" panose="020B0604020202020204" pitchFamily="34" charset="0"/>
              </a:rPr>
              <a:t>T</a:t>
            </a:r>
            <a:r>
              <a:rPr lang="en-US" sz="1800" kern="100">
                <a:effectLst/>
                <a:latin typeface="Aptos" panose="020B0004020202020204" pitchFamily="34" charset="0"/>
                <a:ea typeface="Aptos" panose="020B0004020202020204" pitchFamily="34" charset="0"/>
                <a:cs typeface="Arial" panose="020B0604020202020204" pitchFamily="34" charset="0"/>
              </a:rPr>
              <a:t>hese checks do not </a:t>
            </a:r>
            <a:r>
              <a:rPr lang="en-US" sz="1800" kern="100" dirty="0">
                <a:effectLst/>
                <a:latin typeface="Aptos" panose="020B0004020202020204" pitchFamily="34" charset="0"/>
                <a:ea typeface="Aptos" panose="020B0004020202020204" pitchFamily="34" charset="0"/>
                <a:cs typeface="Arial" panose="020B0604020202020204" pitchFamily="34" charset="0"/>
              </a:rPr>
              <a:t>happen in succession in the normal flow of the delivery. This often leads to gaps in analysis that would otherwise not exist, even with assistance from someone on the customer side. </a:t>
            </a:r>
            <a:endParaRPr lang="en-US" b="1" kern="100" dirty="0">
              <a:latin typeface="Aptos" panose="020B0004020202020204" pitchFamily="34" charset="0"/>
              <a:ea typeface="Aptos" panose="020B0004020202020204" pitchFamily="34" charset="0"/>
              <a:cs typeface="Arial" panose="020B0604020202020204" pitchFamily="34" charset="0"/>
            </a:endParaRPr>
          </a:p>
          <a:p>
            <a:pPr marL="0" marR="0" algn="ctr">
              <a:lnSpc>
                <a:spcPct val="107000"/>
              </a:lnSpc>
              <a:spcBef>
                <a:spcPts val="0"/>
              </a:spcBef>
              <a:spcAft>
                <a:spcPts val="800"/>
              </a:spcAft>
            </a:pPr>
            <a:endParaRPr lang="en-US" b="1" kern="100" dirty="0">
              <a:latin typeface="Aptos" panose="020B0004020202020204" pitchFamily="34" charset="0"/>
              <a:ea typeface="Aptos" panose="020B0004020202020204" pitchFamily="34" charset="0"/>
              <a:cs typeface="Arial" panose="020B0604020202020204" pitchFamily="34" charset="0"/>
            </a:endParaRPr>
          </a:p>
          <a:p>
            <a:pPr marL="0" marR="0" algn="ctr">
              <a:lnSpc>
                <a:spcPct val="107000"/>
              </a:lnSpc>
              <a:spcBef>
                <a:spcPts val="0"/>
              </a:spcBef>
              <a:spcAft>
                <a:spcPts val="800"/>
              </a:spcAft>
            </a:pPr>
            <a:r>
              <a:rPr lang="en-US" b="1" kern="100" dirty="0">
                <a:latin typeface="Aptos" panose="020B0004020202020204" pitchFamily="34" charset="0"/>
                <a:ea typeface="Aptos" panose="020B0004020202020204" pitchFamily="34" charset="0"/>
                <a:cs typeface="Arial" panose="020B0604020202020204" pitchFamily="34" charset="0"/>
              </a:rPr>
              <a:t>This potentially sub-optimal output is a result of the decision to not provide Reader access.</a:t>
            </a:r>
            <a:endParaRPr lang="en-US" sz="1800" b="1"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extBox 1">
            <a:extLst>
              <a:ext uri="{FF2B5EF4-FFF2-40B4-BE49-F238E27FC236}">
                <a16:creationId xmlns:a16="http://schemas.microsoft.com/office/drawing/2014/main" id="{0768FD6F-5F32-B594-53AC-5B6449607301}"/>
              </a:ext>
            </a:extLst>
          </p:cNvPr>
          <p:cNvSpPr txBox="1"/>
          <p:nvPr/>
        </p:nvSpPr>
        <p:spPr>
          <a:xfrm>
            <a:off x="429535" y="-11428"/>
            <a:ext cx="10365295" cy="572464"/>
          </a:xfrm>
          <a:prstGeom prst="rect">
            <a:avLst/>
          </a:prstGeom>
          <a:solidFill>
            <a:srgbClr val="C00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lang="en-US" sz="2000" dirty="0">
                <a:solidFill>
                  <a:schemeClr val="bg1"/>
                </a:solidFill>
                <a:latin typeface="Segoe UI"/>
              </a:rPr>
              <a:t>OPTIONAL – use if Reader access not granted - </a:t>
            </a:r>
            <a:r>
              <a:rPr kumimoji="0" lang="en-US" sz="2000" b="0" i="0" u="none" strike="noStrike" kern="1200" cap="none" spc="0" normalizeH="0" baseline="0" noProof="0" dirty="0">
                <a:ln>
                  <a:noFill/>
                </a:ln>
                <a:solidFill>
                  <a:schemeClr val="bg1"/>
                </a:solidFill>
                <a:effectLst/>
                <a:uLnTx/>
                <a:uFillTx/>
                <a:latin typeface="Segoe UI"/>
                <a:ea typeface="+mn-ea"/>
                <a:cs typeface="+mn-cs"/>
              </a:rPr>
              <a:t>Place very early in the deck if used</a:t>
            </a:r>
          </a:p>
        </p:txBody>
      </p:sp>
    </p:spTree>
    <p:extLst>
      <p:ext uri="{BB962C8B-B14F-4D97-AF65-F5344CB8AC3E}">
        <p14:creationId xmlns:p14="http://schemas.microsoft.com/office/powerpoint/2010/main" val="17026489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A6AA1C-9C39-5CB0-8242-AC071627F663}"/>
              </a:ext>
            </a:extLst>
          </p:cNvPr>
          <p:cNvSpPr>
            <a:spLocks noGrp="1"/>
          </p:cNvSpPr>
          <p:nvPr>
            <p:ph type="title"/>
          </p:nvPr>
        </p:nvSpPr>
        <p:spPr/>
        <p:txBody>
          <a:bodyPr/>
          <a:lstStyle/>
          <a:p>
            <a:r>
              <a:rPr lang="en-US" dirty="0"/>
              <a:t>Well-Architected Framework - Reliability</a:t>
            </a:r>
          </a:p>
        </p:txBody>
      </p:sp>
      <p:sp>
        <p:nvSpPr>
          <p:cNvPr id="4" name="Text Placeholder 3">
            <a:extLst>
              <a:ext uri="{FF2B5EF4-FFF2-40B4-BE49-F238E27FC236}">
                <a16:creationId xmlns:a16="http://schemas.microsoft.com/office/drawing/2014/main" id="{16A1C4C4-40F8-E07A-E41D-76A591AA083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461888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9B2A-56F6-4755-BC66-7D0FB703ED5F}"/>
              </a:ext>
            </a:extLst>
          </p:cNvPr>
          <p:cNvSpPr>
            <a:spLocks noGrp="1"/>
          </p:cNvSpPr>
          <p:nvPr>
            <p:ph type="title"/>
          </p:nvPr>
        </p:nvSpPr>
        <p:spPr/>
        <p:txBody>
          <a:bodyPr/>
          <a:lstStyle/>
          <a:p>
            <a:r>
              <a:rPr lang="en-US"/>
              <a:t>Q&amp;A and Resources</a:t>
            </a:r>
          </a:p>
        </p:txBody>
      </p:sp>
      <p:pic>
        <p:nvPicPr>
          <p:cNvPr id="7" name="Picture Placeholder 6" descr="A group of people sitting at a table&#10;&#10;Description automatically generated">
            <a:extLst>
              <a:ext uri="{FF2B5EF4-FFF2-40B4-BE49-F238E27FC236}">
                <a16:creationId xmlns:a16="http://schemas.microsoft.com/office/drawing/2014/main" id="{79651E74-79D1-2641-ADC4-5919BD499811}"/>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l="54" r="6528"/>
          <a:stretch/>
        </p:blipFill>
        <p:spPr>
          <a:xfrm>
            <a:off x="5785338" y="0"/>
            <a:ext cx="6406662" cy="6858000"/>
          </a:xfrm>
          <a:prstGeom prst="rect">
            <a:avLst/>
          </a:prstGeom>
        </p:spPr>
      </p:pic>
      <p:sp>
        <p:nvSpPr>
          <p:cNvPr id="11" name="Text Placeholder 10">
            <a:extLst>
              <a:ext uri="{FF2B5EF4-FFF2-40B4-BE49-F238E27FC236}">
                <a16:creationId xmlns:a16="http://schemas.microsoft.com/office/drawing/2014/main" id="{71DC64C9-1A86-1D93-D5DB-85B43B06CBA6}"/>
              </a:ext>
            </a:extLst>
          </p:cNvPr>
          <p:cNvSpPr>
            <a:spLocks noGrp="1"/>
          </p:cNvSpPr>
          <p:nvPr>
            <p:ph type="body" sz="quarter" idx="13"/>
          </p:nvPr>
        </p:nvSpPr>
        <p:spPr>
          <a:xfrm>
            <a:off x="455994" y="2568742"/>
            <a:ext cx="4822952" cy="4185761"/>
          </a:xfrm>
        </p:spPr>
        <p:txBody>
          <a:bodyPr/>
          <a:lstStyle/>
          <a:p>
            <a:pPr>
              <a:lnSpc>
                <a:spcPct val="100000"/>
              </a:lnSpc>
            </a:pPr>
            <a: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Designing Reliable Applications</a:t>
            </a: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800" b="0" i="0" u="sng" strike="noStrike" kern="1200" cap="none" spc="0"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Building Resilient and Reliable Azure Applications</a:t>
            </a:r>
            <a:br>
              <a:rPr kumimoji="0" lang="en-US" sz="1800" b="0" i="0" u="sng" strike="noStrike" kern="1200" cap="none" spc="0"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5"/>
              </a:rPr>
              <a:t>Error Handling for Resilient Cloud Applications</a:t>
            </a:r>
            <a:b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6"/>
              </a:rPr>
              <a:t>Cloud Application Resiliency Patterns</a:t>
            </a: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7"/>
              </a:rPr>
              <a:t>Cloud Application Availability Patterns</a:t>
            </a:r>
            <a:endPar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a:lnSpc>
                <a:spcPct val="100000"/>
              </a:lnSpc>
            </a:pP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Mission-Critical Workloads</a:t>
            </a: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8"/>
              </a:rPr>
              <a:t>What is a mission-critical workload?</a:t>
            </a:r>
            <a:endPar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a:lnSpc>
                <a:spcPct val="100000"/>
              </a:lnSpc>
            </a:pP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Operating Reliable Applications</a:t>
            </a: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9"/>
              </a:rPr>
              <a:t>Site Reliability Engineering Resources</a:t>
            </a:r>
            <a:b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Theoretical</a:t>
            </a:r>
            <a:br>
              <a:rPr kumimoji="0" lang="en-US" sz="1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800" b="0" i="0" u="sng"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hlinkClick r:id="rId10"/>
              </a:rPr>
              <a:t>Reliability and Availability Engineering</a:t>
            </a:r>
            <a:endParaRPr lang="en-US" sz="1200" dirty="0"/>
          </a:p>
        </p:txBody>
      </p:sp>
      <p:sp>
        <p:nvSpPr>
          <p:cNvPr id="13" name="Text Placeholder 12">
            <a:extLst>
              <a:ext uri="{FF2B5EF4-FFF2-40B4-BE49-F238E27FC236}">
                <a16:creationId xmlns:a16="http://schemas.microsoft.com/office/drawing/2014/main" id="{402B8D1A-1676-6F8C-6A48-B93715A57DD7}"/>
              </a:ext>
            </a:extLst>
          </p:cNvPr>
          <p:cNvSpPr>
            <a:spLocks noGrp="1"/>
          </p:cNvSpPr>
          <p:nvPr>
            <p:ph type="body" sz="quarter" idx="14"/>
          </p:nvPr>
        </p:nvSpPr>
        <p:spPr>
          <a:xfrm>
            <a:off x="455996" y="1651226"/>
            <a:ext cx="4822951" cy="800219"/>
          </a:xfrm>
        </p:spPr>
        <p:txBody>
          <a:bodyPr/>
          <a:lstStyle/>
          <a:p>
            <a:pPr>
              <a:lnSpc>
                <a:spcPct val="100000"/>
              </a:lnSpc>
            </a:pPr>
            <a:r>
              <a:rPr kumimoji="0" lang="en-US" sz="2600" b="0" i="0" u="none" strike="noStrike" kern="1200" cap="none" spc="0" normalizeH="0" baseline="0" noProof="0">
                <a:ln w="3175">
                  <a:noFill/>
                </a:ln>
                <a:solidFill>
                  <a:schemeClr val="tx2"/>
                </a:solidFill>
                <a:effectLst/>
                <a:uLnTx/>
                <a:uFillTx/>
                <a:latin typeface="Segoe UI Semilight" panose="020B0402040204020203" pitchFamily="34" charset="0"/>
                <a:ea typeface="+mn-ea"/>
                <a:cs typeface="Segoe UI Semilight" panose="020B0402040204020203" pitchFamily="34" charset="0"/>
              </a:rPr>
              <a:t>Resiliency</a:t>
            </a:r>
            <a:r>
              <a:rPr kumimoji="0" lang="en-US" sz="2600" b="0" i="0" u="none" strike="noStrike" kern="1200" cap="none" spc="0" normalizeH="0" baseline="0" noProof="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 and </a:t>
            </a:r>
            <a:r>
              <a:rPr kumimoji="0" lang="en-US" sz="2600" b="0" i="0" u="none" strike="noStrike" kern="1200" cap="none" spc="0" normalizeH="0" baseline="0" noProof="0">
                <a:ln w="3175">
                  <a:noFill/>
                </a:ln>
                <a:solidFill>
                  <a:srgbClr val="92D050"/>
                </a:solidFill>
                <a:effectLst/>
                <a:uLnTx/>
                <a:uFillTx/>
                <a:latin typeface="Segoe UI Semilight" panose="020B0402040204020203" pitchFamily="34" charset="0"/>
                <a:ea typeface="+mn-ea"/>
                <a:cs typeface="Segoe UI Semilight" panose="020B0402040204020203" pitchFamily="34" charset="0"/>
              </a:rPr>
              <a:t>Reliability</a:t>
            </a:r>
            <a:r>
              <a:rPr kumimoji="0" lang="en-US" sz="2600" b="0" i="0" u="none" strike="noStrike" kern="1200" cap="none" spc="0" normalizeH="0" baseline="0" noProof="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 Resources</a:t>
            </a:r>
            <a:endParaRPr lang="en-US" sz="2600"/>
          </a:p>
        </p:txBody>
      </p:sp>
    </p:spTree>
    <p:extLst>
      <p:ext uri="{BB962C8B-B14F-4D97-AF65-F5344CB8AC3E}">
        <p14:creationId xmlns:p14="http://schemas.microsoft.com/office/powerpoint/2010/main" val="22176040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165F4BE-4A9E-46B8-9565-E9D0368214CC}"/>
              </a:ext>
            </a:extLst>
          </p:cNvPr>
          <p:cNvSpPr>
            <a:spLocks noGrp="1"/>
          </p:cNvSpPr>
          <p:nvPr>
            <p:ph type="title"/>
          </p:nvPr>
        </p:nvSpPr>
        <p:spPr/>
        <p:txBody>
          <a:bodyPr/>
          <a:lstStyle/>
          <a:p>
            <a:r>
              <a:rPr lang="en-US" sz="2800"/>
              <a:t>Thank you.</a:t>
            </a:r>
          </a:p>
        </p:txBody>
      </p:sp>
    </p:spTree>
    <p:extLst>
      <p:ext uri="{BB962C8B-B14F-4D97-AF65-F5344CB8AC3E}">
        <p14:creationId xmlns:p14="http://schemas.microsoft.com/office/powerpoint/2010/main" val="348633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DF4C64-52CC-4141-9DCE-979132CE46C2}"/>
              </a:ext>
              <a:ext uri="{C183D7F6-B498-43B3-948B-1728B52AA6E4}">
                <adec:decorative xmlns:adec="http://schemas.microsoft.com/office/drawing/2017/decorative" val="0"/>
              </a:ext>
            </a:extLst>
          </p:cNvPr>
          <p:cNvSpPr>
            <a:spLocks noGrp="1"/>
          </p:cNvSpPr>
          <p:nvPr>
            <p:ph type="title"/>
          </p:nvPr>
        </p:nvSpPr>
        <p:spPr>
          <a:xfrm>
            <a:off x="588263" y="457200"/>
            <a:ext cx="11018520" cy="553998"/>
          </a:xfrm>
        </p:spPr>
        <p:txBody>
          <a:bodyPr/>
          <a:lstStyle/>
          <a:p>
            <a:r>
              <a:rPr lang="en-US"/>
              <a:t>Why do bad things happen?</a:t>
            </a:r>
          </a:p>
        </p:txBody>
      </p:sp>
      <p:sp>
        <p:nvSpPr>
          <p:cNvPr id="92" name="Freeform: Shape 91">
            <a:extLst>
              <a:ext uri="{FF2B5EF4-FFF2-40B4-BE49-F238E27FC236}">
                <a16:creationId xmlns:a16="http://schemas.microsoft.com/office/drawing/2014/main" id="{D52414A0-CE96-45EB-B254-951D3DDAA258}"/>
              </a:ext>
              <a:ext uri="{C183D7F6-B498-43B3-948B-1728B52AA6E4}">
                <adec:decorative xmlns:adec="http://schemas.microsoft.com/office/drawing/2017/decorative" val="1"/>
              </a:ext>
            </a:extLst>
          </p:cNvPr>
          <p:cNvSpPr/>
          <p:nvPr/>
        </p:nvSpPr>
        <p:spPr bwMode="auto">
          <a:xfrm>
            <a:off x="1293192" y="4123870"/>
            <a:ext cx="987768" cy="1367350"/>
          </a:xfrm>
          <a:custGeom>
            <a:avLst/>
            <a:gdLst>
              <a:gd name="connsiteX0" fmla="*/ 38100 w 762000"/>
              <a:gd name="connsiteY0" fmla="*/ 0 h 1314450"/>
              <a:gd name="connsiteX1" fmla="*/ 762000 w 762000"/>
              <a:gd name="connsiteY1" fmla="*/ 619125 h 1314450"/>
              <a:gd name="connsiteX2" fmla="*/ 0 w 762000"/>
              <a:gd name="connsiteY2" fmla="*/ 1314450 h 1314450"/>
              <a:gd name="connsiteX0" fmla="*/ 38100 w 922042"/>
              <a:gd name="connsiteY0" fmla="*/ 0 h 1314450"/>
              <a:gd name="connsiteX1" fmla="*/ 922042 w 922042"/>
              <a:gd name="connsiteY1" fmla="*/ 573343 h 1314450"/>
              <a:gd name="connsiteX2" fmla="*/ 0 w 922042"/>
              <a:gd name="connsiteY2" fmla="*/ 1314450 h 1314450"/>
            </a:gdLst>
            <a:ahLst/>
            <a:cxnLst>
              <a:cxn ang="0">
                <a:pos x="connsiteX0" y="connsiteY0"/>
              </a:cxn>
              <a:cxn ang="0">
                <a:pos x="connsiteX1" y="connsiteY1"/>
              </a:cxn>
              <a:cxn ang="0">
                <a:pos x="connsiteX2" y="connsiteY2"/>
              </a:cxn>
            </a:cxnLst>
            <a:rect l="l" t="t" r="r" b="b"/>
            <a:pathLst>
              <a:path w="922042" h="1314450">
                <a:moveTo>
                  <a:pt x="38100" y="0"/>
                </a:moveTo>
                <a:lnTo>
                  <a:pt x="922042" y="573343"/>
                </a:lnTo>
                <a:lnTo>
                  <a:pt x="0" y="1314450"/>
                </a:lnTo>
              </a:path>
            </a:pathLst>
          </a:custGeom>
          <a:noFill/>
          <a:ln w="19050">
            <a:solidFill>
              <a:srgbClr val="D83B0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6070124-3096-4D4E-A2D1-FE007E7D8004}"/>
              </a:ext>
              <a:ext uri="{C183D7F6-B498-43B3-948B-1728B52AA6E4}">
                <adec:decorative xmlns:adec="http://schemas.microsoft.com/office/drawing/2017/decorative" val="1"/>
              </a:ext>
            </a:extLst>
          </p:cNvPr>
          <p:cNvSpPr txBox="1"/>
          <p:nvPr/>
        </p:nvSpPr>
        <p:spPr>
          <a:xfrm>
            <a:off x="1935575" y="6027037"/>
            <a:ext cx="83208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LAYERS OF DEFENSE</a:t>
            </a:r>
          </a:p>
        </p:txBody>
      </p:sp>
      <p:grpSp>
        <p:nvGrpSpPr>
          <p:cNvPr id="41" name="Group 40">
            <a:extLst>
              <a:ext uri="{FF2B5EF4-FFF2-40B4-BE49-F238E27FC236}">
                <a16:creationId xmlns:a16="http://schemas.microsoft.com/office/drawing/2014/main" id="{16E7ED83-BFA4-4990-A3C3-C14B558B1CBC}"/>
              </a:ext>
              <a:ext uri="{C183D7F6-B498-43B3-948B-1728B52AA6E4}">
                <adec:decorative xmlns:adec="http://schemas.microsoft.com/office/drawing/2017/decorative" val="1"/>
              </a:ext>
            </a:extLst>
          </p:cNvPr>
          <p:cNvGrpSpPr/>
          <p:nvPr/>
        </p:nvGrpSpPr>
        <p:grpSpPr>
          <a:xfrm>
            <a:off x="1879983" y="2734295"/>
            <a:ext cx="1983711" cy="3087883"/>
            <a:chOff x="1879983" y="2734295"/>
            <a:chExt cx="1983711" cy="3087883"/>
          </a:xfrm>
        </p:grpSpPr>
        <p:sp>
          <p:nvSpPr>
            <p:cNvPr id="95" name="Freeform: Shape 94" descr="Institution defense shape">
              <a:extLst>
                <a:ext uri="{FF2B5EF4-FFF2-40B4-BE49-F238E27FC236}">
                  <a16:creationId xmlns:a16="http://schemas.microsoft.com/office/drawing/2014/main" id="{E5367A2C-C80B-4BB6-8D13-710E4254B2C9}"/>
                </a:ext>
              </a:extLst>
            </p:cNvPr>
            <p:cNvSpPr/>
            <p:nvPr/>
          </p:nvSpPr>
          <p:spPr bwMode="auto">
            <a:xfrm>
              <a:off x="1879983" y="2734295"/>
              <a:ext cx="1983711" cy="2581275"/>
            </a:xfrm>
            <a:custGeom>
              <a:avLst/>
              <a:gdLst>
                <a:gd name="connsiteX0" fmla="*/ 1444579 w 1983711"/>
                <a:gd name="connsiteY0" fmla="*/ 1585697 h 2581275"/>
                <a:gd name="connsiteX1" fmla="*/ 1079356 w 1983711"/>
                <a:gd name="connsiteY1" fmla="*/ 1950920 h 2581275"/>
                <a:gd name="connsiteX2" fmla="*/ 1444579 w 1983711"/>
                <a:gd name="connsiteY2" fmla="*/ 2316143 h 2581275"/>
                <a:gd name="connsiteX3" fmla="*/ 1809802 w 1983711"/>
                <a:gd name="connsiteY3" fmla="*/ 1950920 h 2581275"/>
                <a:gd name="connsiteX4" fmla="*/ 1444579 w 1983711"/>
                <a:gd name="connsiteY4" fmla="*/ 1585697 h 2581275"/>
                <a:gd name="connsiteX5" fmla="*/ 496820 w 1983711"/>
                <a:gd name="connsiteY5" fmla="*/ 1078294 h 2581275"/>
                <a:gd name="connsiteX6" fmla="*/ 228128 w 1983711"/>
                <a:gd name="connsiteY6" fmla="*/ 1346986 h 2581275"/>
                <a:gd name="connsiteX7" fmla="*/ 496820 w 1983711"/>
                <a:gd name="connsiteY7" fmla="*/ 1615678 h 2581275"/>
                <a:gd name="connsiteX8" fmla="*/ 765512 w 1983711"/>
                <a:gd name="connsiteY8" fmla="*/ 1346986 h 2581275"/>
                <a:gd name="connsiteX9" fmla="*/ 496820 w 1983711"/>
                <a:gd name="connsiteY9" fmla="*/ 1078294 h 2581275"/>
                <a:gd name="connsiteX10" fmla="*/ 1023580 w 1983711"/>
                <a:gd name="connsiteY10" fmla="*/ 881575 h 2581275"/>
                <a:gd name="connsiteX11" fmla="*/ 845495 w 1983711"/>
                <a:gd name="connsiteY11" fmla="*/ 1059660 h 2581275"/>
                <a:gd name="connsiteX12" fmla="*/ 1023580 w 1983711"/>
                <a:gd name="connsiteY12" fmla="*/ 1237745 h 2581275"/>
                <a:gd name="connsiteX13" fmla="*/ 1201665 w 1983711"/>
                <a:gd name="connsiteY13" fmla="*/ 1059660 h 2581275"/>
                <a:gd name="connsiteX14" fmla="*/ 1023580 w 1983711"/>
                <a:gd name="connsiteY14" fmla="*/ 881575 h 2581275"/>
                <a:gd name="connsiteX15" fmla="*/ 1437089 w 1983711"/>
                <a:gd name="connsiteY15" fmla="*/ 337558 h 2581275"/>
                <a:gd name="connsiteX16" fmla="*/ 1168397 w 1983711"/>
                <a:gd name="connsiteY16" fmla="*/ 606250 h 2581275"/>
                <a:gd name="connsiteX17" fmla="*/ 1437089 w 1983711"/>
                <a:gd name="connsiteY17" fmla="*/ 874942 h 2581275"/>
                <a:gd name="connsiteX18" fmla="*/ 1705781 w 1983711"/>
                <a:gd name="connsiteY18" fmla="*/ 606250 h 2581275"/>
                <a:gd name="connsiteX19" fmla="*/ 1437089 w 1983711"/>
                <a:gd name="connsiteY19" fmla="*/ 337558 h 2581275"/>
                <a:gd name="connsiteX20" fmla="*/ 589219 w 1983711"/>
                <a:gd name="connsiteY20" fmla="*/ 294534 h 2581275"/>
                <a:gd name="connsiteX21" fmla="*/ 386043 w 1983711"/>
                <a:gd name="connsiteY21" fmla="*/ 497710 h 2581275"/>
                <a:gd name="connsiteX22" fmla="*/ 589219 w 1983711"/>
                <a:gd name="connsiteY22" fmla="*/ 700886 h 2581275"/>
                <a:gd name="connsiteX23" fmla="*/ 792395 w 1983711"/>
                <a:gd name="connsiteY23" fmla="*/ 497710 h 2581275"/>
                <a:gd name="connsiteX24" fmla="*/ 589219 w 1983711"/>
                <a:gd name="connsiteY24" fmla="*/ 294534 h 2581275"/>
                <a:gd name="connsiteX25" fmla="*/ 0 w 1983711"/>
                <a:gd name="connsiteY25" fmla="*/ 0 h 2581275"/>
                <a:gd name="connsiteX26" fmla="*/ 1983711 w 1983711"/>
                <a:gd name="connsiteY26" fmla="*/ 0 h 2581275"/>
                <a:gd name="connsiteX27" fmla="*/ 1983711 w 1983711"/>
                <a:gd name="connsiteY27" fmla="*/ 2581275 h 2581275"/>
                <a:gd name="connsiteX28" fmla="*/ 0 w 1983711"/>
                <a:gd name="connsiteY28"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83711" h="2581275">
                  <a:moveTo>
                    <a:pt x="1444579" y="1585697"/>
                  </a:moveTo>
                  <a:cubicBezTo>
                    <a:pt x="1242872" y="1585697"/>
                    <a:pt x="1079356" y="1749213"/>
                    <a:pt x="1079356" y="1950920"/>
                  </a:cubicBezTo>
                  <a:cubicBezTo>
                    <a:pt x="1079356" y="2152627"/>
                    <a:pt x="1242872" y="2316143"/>
                    <a:pt x="1444579" y="2316143"/>
                  </a:cubicBezTo>
                  <a:cubicBezTo>
                    <a:pt x="1646286" y="2316143"/>
                    <a:pt x="1809802" y="2152627"/>
                    <a:pt x="1809802" y="1950920"/>
                  </a:cubicBezTo>
                  <a:cubicBezTo>
                    <a:pt x="1809802" y="1749213"/>
                    <a:pt x="1646286" y="1585697"/>
                    <a:pt x="1444579" y="1585697"/>
                  </a:cubicBezTo>
                  <a:close/>
                  <a:moveTo>
                    <a:pt x="496820" y="1078294"/>
                  </a:moveTo>
                  <a:cubicBezTo>
                    <a:pt x="348426" y="1078294"/>
                    <a:pt x="228128" y="1198592"/>
                    <a:pt x="228128" y="1346986"/>
                  </a:cubicBezTo>
                  <a:cubicBezTo>
                    <a:pt x="228128" y="1495380"/>
                    <a:pt x="348426" y="1615678"/>
                    <a:pt x="496820" y="1615678"/>
                  </a:cubicBezTo>
                  <a:cubicBezTo>
                    <a:pt x="645214" y="1615678"/>
                    <a:pt x="765512" y="1495380"/>
                    <a:pt x="765512" y="1346986"/>
                  </a:cubicBezTo>
                  <a:cubicBezTo>
                    <a:pt x="765512" y="1198592"/>
                    <a:pt x="645214" y="1078294"/>
                    <a:pt x="496820" y="1078294"/>
                  </a:cubicBezTo>
                  <a:close/>
                  <a:moveTo>
                    <a:pt x="1023580" y="881575"/>
                  </a:moveTo>
                  <a:cubicBezTo>
                    <a:pt x="925226" y="881575"/>
                    <a:pt x="845495" y="961306"/>
                    <a:pt x="845495" y="1059660"/>
                  </a:cubicBezTo>
                  <a:cubicBezTo>
                    <a:pt x="845495" y="1158014"/>
                    <a:pt x="925226" y="1237745"/>
                    <a:pt x="1023580" y="1237745"/>
                  </a:cubicBezTo>
                  <a:cubicBezTo>
                    <a:pt x="1121934" y="1237745"/>
                    <a:pt x="1201665" y="1158014"/>
                    <a:pt x="1201665" y="1059660"/>
                  </a:cubicBezTo>
                  <a:cubicBezTo>
                    <a:pt x="1201665" y="961306"/>
                    <a:pt x="1121934" y="881575"/>
                    <a:pt x="1023580" y="881575"/>
                  </a:cubicBezTo>
                  <a:close/>
                  <a:moveTo>
                    <a:pt x="1437089" y="337558"/>
                  </a:moveTo>
                  <a:cubicBezTo>
                    <a:pt x="1288695" y="337558"/>
                    <a:pt x="1168397" y="457856"/>
                    <a:pt x="1168397" y="606250"/>
                  </a:cubicBezTo>
                  <a:cubicBezTo>
                    <a:pt x="1168397" y="754644"/>
                    <a:pt x="1288695" y="874942"/>
                    <a:pt x="1437089" y="874942"/>
                  </a:cubicBezTo>
                  <a:cubicBezTo>
                    <a:pt x="1585483" y="874942"/>
                    <a:pt x="1705781" y="754644"/>
                    <a:pt x="1705781" y="606250"/>
                  </a:cubicBezTo>
                  <a:cubicBezTo>
                    <a:pt x="1705781" y="457856"/>
                    <a:pt x="1585483" y="337558"/>
                    <a:pt x="1437089" y="337558"/>
                  </a:cubicBezTo>
                  <a:close/>
                  <a:moveTo>
                    <a:pt x="589219" y="294534"/>
                  </a:moveTo>
                  <a:cubicBezTo>
                    <a:pt x="477008" y="294534"/>
                    <a:pt x="386043" y="385499"/>
                    <a:pt x="386043" y="497710"/>
                  </a:cubicBezTo>
                  <a:cubicBezTo>
                    <a:pt x="386043" y="609921"/>
                    <a:pt x="477008" y="700886"/>
                    <a:pt x="589219" y="700886"/>
                  </a:cubicBezTo>
                  <a:cubicBezTo>
                    <a:pt x="701430" y="700886"/>
                    <a:pt x="792395" y="609921"/>
                    <a:pt x="792395" y="497710"/>
                  </a:cubicBezTo>
                  <a:cubicBezTo>
                    <a:pt x="792395" y="385499"/>
                    <a:pt x="701430" y="294534"/>
                    <a:pt x="589219" y="294534"/>
                  </a:cubicBezTo>
                  <a:close/>
                  <a:moveTo>
                    <a:pt x="0" y="0"/>
                  </a:moveTo>
                  <a:lnTo>
                    <a:pt x="1983711" y="0"/>
                  </a:lnTo>
                  <a:lnTo>
                    <a:pt x="1983711" y="2581275"/>
                  </a:lnTo>
                  <a:lnTo>
                    <a:pt x="0" y="2581275"/>
                  </a:lnTo>
                  <a:close/>
                </a:path>
              </a:pathLst>
            </a:custGeom>
            <a:solidFill>
              <a:schemeClr val="accent2"/>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B8E6CCF0-0A7B-46CD-AEFC-7EAA07ACF41B}"/>
                </a:ext>
              </a:extLst>
            </p:cNvPr>
            <p:cNvSpPr txBox="1"/>
            <p:nvPr/>
          </p:nvSpPr>
          <p:spPr>
            <a:xfrm>
              <a:off x="2081864" y="5575957"/>
              <a:ext cx="91371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Institution</a:t>
              </a:r>
            </a:p>
          </p:txBody>
        </p:sp>
      </p:grpSp>
      <p:grpSp>
        <p:nvGrpSpPr>
          <p:cNvPr id="48" name="Group 47">
            <a:extLst>
              <a:ext uri="{FF2B5EF4-FFF2-40B4-BE49-F238E27FC236}">
                <a16:creationId xmlns:a16="http://schemas.microsoft.com/office/drawing/2014/main" id="{3130041C-A171-454B-91B8-5C777AA0F485}"/>
              </a:ext>
              <a:ext uri="{C183D7F6-B498-43B3-948B-1728B52AA6E4}">
                <adec:decorative xmlns:adec="http://schemas.microsoft.com/office/drawing/2017/decorative" val="1"/>
              </a:ext>
            </a:extLst>
          </p:cNvPr>
          <p:cNvGrpSpPr/>
          <p:nvPr/>
        </p:nvGrpSpPr>
        <p:grpSpPr>
          <a:xfrm>
            <a:off x="10800119" y="3251457"/>
            <a:ext cx="848374" cy="1028167"/>
            <a:chOff x="10800119" y="3251457"/>
            <a:chExt cx="848374" cy="1028167"/>
          </a:xfrm>
        </p:grpSpPr>
        <p:sp>
          <p:nvSpPr>
            <p:cNvPr id="18" name="TextBox 17">
              <a:extLst>
                <a:ext uri="{FF2B5EF4-FFF2-40B4-BE49-F238E27FC236}">
                  <a16:creationId xmlns:a16="http://schemas.microsoft.com/office/drawing/2014/main" id="{051DB06E-1B1B-452D-BA18-958FF67D7208}"/>
                </a:ext>
              </a:extLst>
            </p:cNvPr>
            <p:cNvSpPr txBox="1"/>
            <p:nvPr/>
          </p:nvSpPr>
          <p:spPr>
            <a:xfrm>
              <a:off x="10800119" y="4064180"/>
              <a:ext cx="84837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a:ea typeface="+mn-ea"/>
                  <a:cs typeface="+mn-cs"/>
                </a:rPr>
                <a:t>ACCIDENT</a:t>
              </a:r>
            </a:p>
          </p:txBody>
        </p:sp>
        <p:sp>
          <p:nvSpPr>
            <p:cNvPr id="42" name="Isosceles Triangle 41">
              <a:extLst>
                <a:ext uri="{FF2B5EF4-FFF2-40B4-BE49-F238E27FC236}">
                  <a16:creationId xmlns:a16="http://schemas.microsoft.com/office/drawing/2014/main" id="{C534E25E-0C44-48DF-B193-8D04ABFA811A}"/>
                </a:ext>
              </a:extLst>
            </p:cNvPr>
            <p:cNvSpPr/>
            <p:nvPr/>
          </p:nvSpPr>
          <p:spPr bwMode="auto">
            <a:xfrm>
              <a:off x="10839270" y="3251457"/>
              <a:ext cx="756366" cy="652038"/>
            </a:xfrm>
            <a:prstGeom prst="triangle">
              <a:avLst/>
            </a:pr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D83B01"/>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1A3A6AA7-2863-4B2A-8875-41306C76EE7B}"/>
                </a:ext>
              </a:extLst>
            </p:cNvPr>
            <p:cNvSpPr txBox="1"/>
            <p:nvPr/>
          </p:nvSpPr>
          <p:spPr>
            <a:xfrm>
              <a:off x="11151680" y="3399908"/>
              <a:ext cx="117020" cy="492444"/>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D83B01"/>
                  </a:solidFill>
                  <a:effectLst/>
                  <a:uLnTx/>
                  <a:uFillTx/>
                  <a:latin typeface="Segoe UI"/>
                  <a:ea typeface="+mn-ea"/>
                  <a:cs typeface="+mn-cs"/>
                </a:rPr>
                <a:t>!</a:t>
              </a:r>
            </a:p>
          </p:txBody>
        </p:sp>
      </p:grpSp>
      <p:grpSp>
        <p:nvGrpSpPr>
          <p:cNvPr id="39" name="Group 38">
            <a:extLst>
              <a:ext uri="{FF2B5EF4-FFF2-40B4-BE49-F238E27FC236}">
                <a16:creationId xmlns:a16="http://schemas.microsoft.com/office/drawing/2014/main" id="{0AEA55D6-7810-4884-983C-83AEE1A8587D}"/>
              </a:ext>
              <a:ext uri="{C183D7F6-B498-43B3-948B-1728B52AA6E4}">
                <adec:decorative xmlns:adec="http://schemas.microsoft.com/office/drawing/2017/decorative" val="1"/>
              </a:ext>
            </a:extLst>
          </p:cNvPr>
          <p:cNvGrpSpPr/>
          <p:nvPr/>
        </p:nvGrpSpPr>
        <p:grpSpPr>
          <a:xfrm>
            <a:off x="3138798" y="2734295"/>
            <a:ext cx="1983711" cy="3087883"/>
            <a:chOff x="3138798" y="2734295"/>
            <a:chExt cx="1983711" cy="3087883"/>
          </a:xfrm>
        </p:grpSpPr>
        <p:sp>
          <p:nvSpPr>
            <p:cNvPr id="21" name="TextBox 20">
              <a:extLst>
                <a:ext uri="{FF2B5EF4-FFF2-40B4-BE49-F238E27FC236}">
                  <a16:creationId xmlns:a16="http://schemas.microsoft.com/office/drawing/2014/main" id="{B536CA03-F668-4A4E-ABC0-5A30FE095FF1}"/>
                </a:ext>
              </a:extLst>
            </p:cNvPr>
            <p:cNvSpPr txBox="1"/>
            <p:nvPr/>
          </p:nvSpPr>
          <p:spPr>
            <a:xfrm>
              <a:off x="3250615" y="5575957"/>
              <a:ext cx="116589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Organization</a:t>
              </a:r>
            </a:p>
          </p:txBody>
        </p:sp>
        <p:sp>
          <p:nvSpPr>
            <p:cNvPr id="80" name="Freeform: Shape 79" descr="Organization defense shape">
              <a:extLst>
                <a:ext uri="{FF2B5EF4-FFF2-40B4-BE49-F238E27FC236}">
                  <a16:creationId xmlns:a16="http://schemas.microsoft.com/office/drawing/2014/main" id="{AF924D87-A191-4B61-9452-147C38B1607E}"/>
                </a:ext>
              </a:extLst>
            </p:cNvPr>
            <p:cNvSpPr/>
            <p:nvPr/>
          </p:nvSpPr>
          <p:spPr bwMode="auto">
            <a:xfrm>
              <a:off x="3138798" y="2734295"/>
              <a:ext cx="1983711" cy="2581275"/>
            </a:xfrm>
            <a:custGeom>
              <a:avLst/>
              <a:gdLst>
                <a:gd name="connsiteX0" fmla="*/ 1184923 w 1983711"/>
                <a:gd name="connsiteY0" fmla="*/ 1876130 h 2581275"/>
                <a:gd name="connsiteX1" fmla="*/ 1184923 w 1983711"/>
                <a:gd name="connsiteY1" fmla="*/ 2420678 h 2581275"/>
                <a:gd name="connsiteX2" fmla="*/ 1729471 w 1983711"/>
                <a:gd name="connsiteY2" fmla="*/ 2420678 h 2581275"/>
                <a:gd name="connsiteX3" fmla="*/ 1729471 w 1983711"/>
                <a:gd name="connsiteY3" fmla="*/ 1876130 h 2581275"/>
                <a:gd name="connsiteX4" fmla="*/ 269819 w 1983711"/>
                <a:gd name="connsiteY4" fmla="*/ 1119700 h 2581275"/>
                <a:gd name="connsiteX5" fmla="*/ 269819 w 1983711"/>
                <a:gd name="connsiteY5" fmla="*/ 1664248 h 2581275"/>
                <a:gd name="connsiteX6" fmla="*/ 814367 w 1983711"/>
                <a:gd name="connsiteY6" fmla="*/ 1664248 h 2581275"/>
                <a:gd name="connsiteX7" fmla="*/ 814367 w 1983711"/>
                <a:gd name="connsiteY7" fmla="*/ 1119700 h 2581275"/>
                <a:gd name="connsiteX8" fmla="*/ 1407182 w 1983711"/>
                <a:gd name="connsiteY8" fmla="*/ 778352 h 2581275"/>
                <a:gd name="connsiteX9" fmla="*/ 1134908 w 1983711"/>
                <a:gd name="connsiteY9" fmla="*/ 1050626 h 2581275"/>
                <a:gd name="connsiteX10" fmla="*/ 1407182 w 1983711"/>
                <a:gd name="connsiteY10" fmla="*/ 1322900 h 2581275"/>
                <a:gd name="connsiteX11" fmla="*/ 1679456 w 1983711"/>
                <a:gd name="connsiteY11" fmla="*/ 1050626 h 2581275"/>
                <a:gd name="connsiteX12" fmla="*/ 1407182 w 1983711"/>
                <a:gd name="connsiteY12" fmla="*/ 778352 h 2581275"/>
                <a:gd name="connsiteX13" fmla="*/ 788227 w 1983711"/>
                <a:gd name="connsiteY13" fmla="*/ 143269 h 2581275"/>
                <a:gd name="connsiteX14" fmla="*/ 515953 w 1983711"/>
                <a:gd name="connsiteY14" fmla="*/ 687817 h 2581275"/>
                <a:gd name="connsiteX15" fmla="*/ 1060501 w 1983711"/>
                <a:gd name="connsiteY15" fmla="*/ 687817 h 2581275"/>
                <a:gd name="connsiteX16" fmla="*/ 0 w 1983711"/>
                <a:gd name="connsiteY16" fmla="*/ 0 h 2581275"/>
                <a:gd name="connsiteX17" fmla="*/ 1983711 w 1983711"/>
                <a:gd name="connsiteY17" fmla="*/ 0 h 2581275"/>
                <a:gd name="connsiteX18" fmla="*/ 1983711 w 1983711"/>
                <a:gd name="connsiteY18" fmla="*/ 2581275 h 2581275"/>
                <a:gd name="connsiteX19" fmla="*/ 0 w 1983711"/>
                <a:gd name="connsiteY19"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83711" h="2581275">
                  <a:moveTo>
                    <a:pt x="1184923" y="1876130"/>
                  </a:moveTo>
                  <a:lnTo>
                    <a:pt x="1184923" y="2420678"/>
                  </a:lnTo>
                  <a:lnTo>
                    <a:pt x="1729471" y="2420678"/>
                  </a:lnTo>
                  <a:lnTo>
                    <a:pt x="1729471" y="1876130"/>
                  </a:lnTo>
                  <a:close/>
                  <a:moveTo>
                    <a:pt x="269819" y="1119700"/>
                  </a:moveTo>
                  <a:lnTo>
                    <a:pt x="269819" y="1664248"/>
                  </a:lnTo>
                  <a:lnTo>
                    <a:pt x="814367" y="1664248"/>
                  </a:lnTo>
                  <a:lnTo>
                    <a:pt x="814367" y="1119700"/>
                  </a:lnTo>
                  <a:close/>
                  <a:moveTo>
                    <a:pt x="1407182" y="778352"/>
                  </a:moveTo>
                  <a:cubicBezTo>
                    <a:pt x="1256809" y="778352"/>
                    <a:pt x="1134908" y="900253"/>
                    <a:pt x="1134908" y="1050626"/>
                  </a:cubicBezTo>
                  <a:cubicBezTo>
                    <a:pt x="1134908" y="1200999"/>
                    <a:pt x="1256809" y="1322900"/>
                    <a:pt x="1407182" y="1322900"/>
                  </a:cubicBezTo>
                  <a:cubicBezTo>
                    <a:pt x="1557555" y="1322900"/>
                    <a:pt x="1679456" y="1200999"/>
                    <a:pt x="1679456" y="1050626"/>
                  </a:cubicBezTo>
                  <a:cubicBezTo>
                    <a:pt x="1679456" y="900253"/>
                    <a:pt x="1557555" y="778352"/>
                    <a:pt x="1407182" y="778352"/>
                  </a:cubicBezTo>
                  <a:close/>
                  <a:moveTo>
                    <a:pt x="788227" y="143269"/>
                  </a:moveTo>
                  <a:lnTo>
                    <a:pt x="515953" y="687817"/>
                  </a:lnTo>
                  <a:lnTo>
                    <a:pt x="1060501" y="687817"/>
                  </a:lnTo>
                  <a:close/>
                  <a:moveTo>
                    <a:pt x="0" y="0"/>
                  </a:moveTo>
                  <a:lnTo>
                    <a:pt x="1983711" y="0"/>
                  </a:lnTo>
                  <a:lnTo>
                    <a:pt x="1983711" y="2581275"/>
                  </a:lnTo>
                  <a:lnTo>
                    <a:pt x="0" y="2581275"/>
                  </a:lnTo>
                  <a:close/>
                </a:path>
              </a:pathLst>
            </a:custGeom>
            <a:solidFill>
              <a:schemeClr val="accent2">
                <a:lumMod val="50000"/>
              </a:schemeClr>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36" name="Group 35">
            <a:extLst>
              <a:ext uri="{FF2B5EF4-FFF2-40B4-BE49-F238E27FC236}">
                <a16:creationId xmlns:a16="http://schemas.microsoft.com/office/drawing/2014/main" id="{D64A73E1-DB81-47AB-8FFE-0F26AE816EE4}"/>
              </a:ext>
              <a:ext uri="{C183D7F6-B498-43B3-948B-1728B52AA6E4}">
                <adec:decorative xmlns:adec="http://schemas.microsoft.com/office/drawing/2017/decorative" val="1"/>
              </a:ext>
            </a:extLst>
          </p:cNvPr>
          <p:cNvGrpSpPr/>
          <p:nvPr/>
        </p:nvGrpSpPr>
        <p:grpSpPr>
          <a:xfrm>
            <a:off x="7566856" y="2734295"/>
            <a:ext cx="1983711" cy="3087883"/>
            <a:chOff x="7566856" y="2734295"/>
            <a:chExt cx="1983711" cy="3087883"/>
          </a:xfrm>
        </p:grpSpPr>
        <p:sp>
          <p:nvSpPr>
            <p:cNvPr id="24" name="TextBox 23">
              <a:extLst>
                <a:ext uri="{FF2B5EF4-FFF2-40B4-BE49-F238E27FC236}">
                  <a16:creationId xmlns:a16="http://schemas.microsoft.com/office/drawing/2014/main" id="{C3F2CD7E-FEDD-4FC4-90F9-56877F0D2FAA}"/>
                </a:ext>
              </a:extLst>
            </p:cNvPr>
            <p:cNvSpPr txBox="1"/>
            <p:nvPr/>
          </p:nvSpPr>
          <p:spPr>
            <a:xfrm>
              <a:off x="7761496" y="5575957"/>
              <a:ext cx="87684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Individual</a:t>
              </a:r>
            </a:p>
          </p:txBody>
        </p:sp>
        <p:sp>
          <p:nvSpPr>
            <p:cNvPr id="128" name="Freeform: Shape 127" descr="Individual defense shape">
              <a:extLst>
                <a:ext uri="{FF2B5EF4-FFF2-40B4-BE49-F238E27FC236}">
                  <a16:creationId xmlns:a16="http://schemas.microsoft.com/office/drawing/2014/main" id="{D4892232-73A1-4CDA-A754-13E474B001B4}"/>
                </a:ext>
              </a:extLst>
            </p:cNvPr>
            <p:cNvSpPr/>
            <p:nvPr/>
          </p:nvSpPr>
          <p:spPr bwMode="auto">
            <a:xfrm>
              <a:off x="7566856" y="2734295"/>
              <a:ext cx="1983711" cy="2581275"/>
            </a:xfrm>
            <a:custGeom>
              <a:avLst/>
              <a:gdLst>
                <a:gd name="connsiteX0" fmla="*/ 494565 w 1983711"/>
                <a:gd name="connsiteY0" fmla="*/ 1865218 h 2581275"/>
                <a:gd name="connsiteX1" fmla="*/ 215662 w 1983711"/>
                <a:gd name="connsiteY1" fmla="*/ 2144121 h 2581275"/>
                <a:gd name="connsiteX2" fmla="*/ 494565 w 1983711"/>
                <a:gd name="connsiteY2" fmla="*/ 2423024 h 2581275"/>
                <a:gd name="connsiteX3" fmla="*/ 773468 w 1983711"/>
                <a:gd name="connsiteY3" fmla="*/ 2144121 h 2581275"/>
                <a:gd name="connsiteX4" fmla="*/ 494565 w 1983711"/>
                <a:gd name="connsiteY4" fmla="*/ 1865218 h 2581275"/>
                <a:gd name="connsiteX5" fmla="*/ 1258815 w 1983711"/>
                <a:gd name="connsiteY5" fmla="*/ 1400395 h 2581275"/>
                <a:gd name="connsiteX6" fmla="*/ 1006073 w 1983711"/>
                <a:gd name="connsiteY6" fmla="*/ 1653137 h 2581275"/>
                <a:gd name="connsiteX7" fmla="*/ 1258815 w 1983711"/>
                <a:gd name="connsiteY7" fmla="*/ 1905878 h 2581275"/>
                <a:gd name="connsiteX8" fmla="*/ 1511556 w 1983711"/>
                <a:gd name="connsiteY8" fmla="*/ 1653137 h 2581275"/>
                <a:gd name="connsiteX9" fmla="*/ 912464 w 1983711"/>
                <a:gd name="connsiteY9" fmla="*/ 583861 h 2581275"/>
                <a:gd name="connsiteX10" fmla="*/ 607202 w 1983711"/>
                <a:gd name="connsiteY10" fmla="*/ 1110175 h 2581275"/>
                <a:gd name="connsiteX11" fmla="*/ 1217726 w 1983711"/>
                <a:gd name="connsiteY11" fmla="*/ 1110175 h 2581275"/>
                <a:gd name="connsiteX12" fmla="*/ 1343842 w 1983711"/>
                <a:gd name="connsiteY12" fmla="*/ 214825 h 2581275"/>
                <a:gd name="connsiteX13" fmla="*/ 1258814 w 1983711"/>
                <a:gd name="connsiteY13" fmla="*/ 384881 h 2581275"/>
                <a:gd name="connsiteX14" fmla="*/ 1343842 w 1983711"/>
                <a:gd name="connsiteY14" fmla="*/ 554937 h 2581275"/>
                <a:gd name="connsiteX15" fmla="*/ 1568316 w 1983711"/>
                <a:gd name="connsiteY15" fmla="*/ 554937 h 2581275"/>
                <a:gd name="connsiteX16" fmla="*/ 1653344 w 1983711"/>
                <a:gd name="connsiteY16" fmla="*/ 384881 h 2581275"/>
                <a:gd name="connsiteX17" fmla="*/ 1568316 w 1983711"/>
                <a:gd name="connsiteY17" fmla="*/ 214825 h 2581275"/>
                <a:gd name="connsiteX18" fmla="*/ 384782 w 1983711"/>
                <a:gd name="connsiteY18" fmla="*/ 160266 h 2581275"/>
                <a:gd name="connsiteX19" fmla="*/ 237859 w 1983711"/>
                <a:gd name="connsiteY19" fmla="*/ 307189 h 2581275"/>
                <a:gd name="connsiteX20" fmla="*/ 384782 w 1983711"/>
                <a:gd name="connsiteY20" fmla="*/ 454112 h 2581275"/>
                <a:gd name="connsiteX21" fmla="*/ 531705 w 1983711"/>
                <a:gd name="connsiteY21" fmla="*/ 307189 h 2581275"/>
                <a:gd name="connsiteX22" fmla="*/ 384782 w 1983711"/>
                <a:gd name="connsiteY22" fmla="*/ 160266 h 2581275"/>
                <a:gd name="connsiteX23" fmla="*/ 0 w 1983711"/>
                <a:gd name="connsiteY23" fmla="*/ 0 h 2581275"/>
                <a:gd name="connsiteX24" fmla="*/ 1983711 w 1983711"/>
                <a:gd name="connsiteY24" fmla="*/ 0 h 2581275"/>
                <a:gd name="connsiteX25" fmla="*/ 1983711 w 1983711"/>
                <a:gd name="connsiteY25" fmla="*/ 2581275 h 2581275"/>
                <a:gd name="connsiteX26" fmla="*/ 0 w 1983711"/>
                <a:gd name="connsiteY26"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83711" h="2581275">
                  <a:moveTo>
                    <a:pt x="494565" y="1865218"/>
                  </a:moveTo>
                  <a:cubicBezTo>
                    <a:pt x="340531" y="1865218"/>
                    <a:pt x="215662" y="1990087"/>
                    <a:pt x="215662" y="2144121"/>
                  </a:cubicBezTo>
                  <a:cubicBezTo>
                    <a:pt x="215662" y="2298155"/>
                    <a:pt x="340531" y="2423024"/>
                    <a:pt x="494565" y="2423024"/>
                  </a:cubicBezTo>
                  <a:cubicBezTo>
                    <a:pt x="648599" y="2423024"/>
                    <a:pt x="773468" y="2298155"/>
                    <a:pt x="773468" y="2144121"/>
                  </a:cubicBezTo>
                  <a:cubicBezTo>
                    <a:pt x="773468" y="1990087"/>
                    <a:pt x="648599" y="1865218"/>
                    <a:pt x="494565" y="1865218"/>
                  </a:cubicBezTo>
                  <a:close/>
                  <a:moveTo>
                    <a:pt x="1258815" y="1400395"/>
                  </a:moveTo>
                  <a:lnTo>
                    <a:pt x="1006073" y="1653137"/>
                  </a:lnTo>
                  <a:lnTo>
                    <a:pt x="1258815" y="1905878"/>
                  </a:lnTo>
                  <a:lnTo>
                    <a:pt x="1511556" y="1653137"/>
                  </a:lnTo>
                  <a:close/>
                  <a:moveTo>
                    <a:pt x="912464" y="583861"/>
                  </a:moveTo>
                  <a:lnTo>
                    <a:pt x="607202" y="1110175"/>
                  </a:lnTo>
                  <a:lnTo>
                    <a:pt x="1217726" y="1110175"/>
                  </a:lnTo>
                  <a:close/>
                  <a:moveTo>
                    <a:pt x="1343842" y="214825"/>
                  </a:moveTo>
                  <a:lnTo>
                    <a:pt x="1258814" y="384881"/>
                  </a:lnTo>
                  <a:lnTo>
                    <a:pt x="1343842" y="554937"/>
                  </a:lnTo>
                  <a:lnTo>
                    <a:pt x="1568316" y="554937"/>
                  </a:lnTo>
                  <a:lnTo>
                    <a:pt x="1653344" y="384881"/>
                  </a:lnTo>
                  <a:lnTo>
                    <a:pt x="1568316" y="214825"/>
                  </a:lnTo>
                  <a:close/>
                  <a:moveTo>
                    <a:pt x="384782" y="160266"/>
                  </a:moveTo>
                  <a:cubicBezTo>
                    <a:pt x="303639" y="160266"/>
                    <a:pt x="237859" y="226046"/>
                    <a:pt x="237859" y="307189"/>
                  </a:cubicBezTo>
                  <a:cubicBezTo>
                    <a:pt x="237859" y="388332"/>
                    <a:pt x="303639" y="454112"/>
                    <a:pt x="384782" y="454112"/>
                  </a:cubicBezTo>
                  <a:cubicBezTo>
                    <a:pt x="465925" y="454112"/>
                    <a:pt x="531705" y="388332"/>
                    <a:pt x="531705" y="307189"/>
                  </a:cubicBezTo>
                  <a:cubicBezTo>
                    <a:pt x="531705" y="226046"/>
                    <a:pt x="465925" y="160266"/>
                    <a:pt x="384782" y="160266"/>
                  </a:cubicBezTo>
                  <a:close/>
                  <a:moveTo>
                    <a:pt x="0" y="0"/>
                  </a:moveTo>
                  <a:lnTo>
                    <a:pt x="1983711" y="0"/>
                  </a:lnTo>
                  <a:lnTo>
                    <a:pt x="1983711" y="2581275"/>
                  </a:lnTo>
                  <a:lnTo>
                    <a:pt x="0" y="2581275"/>
                  </a:lnTo>
                  <a:close/>
                </a:path>
              </a:pathLst>
            </a:custGeom>
            <a:solidFill>
              <a:schemeClr val="accent2"/>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35" name="Group 34">
            <a:extLst>
              <a:ext uri="{FF2B5EF4-FFF2-40B4-BE49-F238E27FC236}">
                <a16:creationId xmlns:a16="http://schemas.microsoft.com/office/drawing/2014/main" id="{45220F29-31C3-42B7-ACEB-DE8E592D62FD}"/>
              </a:ext>
              <a:ext uri="{C183D7F6-B498-43B3-948B-1728B52AA6E4}">
                <adec:decorative xmlns:adec="http://schemas.microsoft.com/office/drawing/2017/decorative" val="1"/>
              </a:ext>
            </a:extLst>
          </p:cNvPr>
          <p:cNvGrpSpPr/>
          <p:nvPr/>
        </p:nvGrpSpPr>
        <p:grpSpPr>
          <a:xfrm>
            <a:off x="8698003" y="2734295"/>
            <a:ext cx="1983711" cy="3087883"/>
            <a:chOff x="8698003" y="2734295"/>
            <a:chExt cx="1983711" cy="3087883"/>
          </a:xfrm>
        </p:grpSpPr>
        <p:sp>
          <p:nvSpPr>
            <p:cNvPr id="25" name="TextBox 24">
              <a:extLst>
                <a:ext uri="{FF2B5EF4-FFF2-40B4-BE49-F238E27FC236}">
                  <a16:creationId xmlns:a16="http://schemas.microsoft.com/office/drawing/2014/main" id="{BBA8B925-A121-4F3F-B199-95787F731AE4}"/>
                </a:ext>
              </a:extLst>
            </p:cNvPr>
            <p:cNvSpPr txBox="1"/>
            <p:nvPr/>
          </p:nvSpPr>
          <p:spPr>
            <a:xfrm>
              <a:off x="8914742" y="5575957"/>
              <a:ext cx="81721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Technical</a:t>
              </a:r>
            </a:p>
          </p:txBody>
        </p:sp>
        <p:sp>
          <p:nvSpPr>
            <p:cNvPr id="139" name="Freeform: Shape 138" descr="Technical defense shape">
              <a:extLst>
                <a:ext uri="{FF2B5EF4-FFF2-40B4-BE49-F238E27FC236}">
                  <a16:creationId xmlns:a16="http://schemas.microsoft.com/office/drawing/2014/main" id="{467FCE14-6A38-4243-BEA1-E4153D2A3050}"/>
                </a:ext>
              </a:extLst>
            </p:cNvPr>
            <p:cNvSpPr/>
            <p:nvPr/>
          </p:nvSpPr>
          <p:spPr bwMode="auto">
            <a:xfrm>
              <a:off x="8698003" y="2734295"/>
              <a:ext cx="1983711" cy="2581275"/>
            </a:xfrm>
            <a:custGeom>
              <a:avLst/>
              <a:gdLst>
                <a:gd name="connsiteX0" fmla="*/ 1301453 w 1983711"/>
                <a:gd name="connsiteY0" fmla="*/ 1840438 h 2581275"/>
                <a:gd name="connsiteX1" fmla="*/ 1204878 w 1983711"/>
                <a:gd name="connsiteY1" fmla="*/ 2226736 h 2581275"/>
                <a:gd name="connsiteX2" fmla="*/ 1622080 w 1983711"/>
                <a:gd name="connsiteY2" fmla="*/ 2226736 h 2581275"/>
                <a:gd name="connsiteX3" fmla="*/ 1718654 w 1983711"/>
                <a:gd name="connsiteY3" fmla="*/ 1840438 h 2581275"/>
                <a:gd name="connsiteX4" fmla="*/ 596893 w 1983711"/>
                <a:gd name="connsiteY4" fmla="*/ 1290637 h 2581275"/>
                <a:gd name="connsiteX5" fmla="*/ 341222 w 1983711"/>
                <a:gd name="connsiteY5" fmla="*/ 1731449 h 2581275"/>
                <a:gd name="connsiteX6" fmla="*/ 852564 w 1983711"/>
                <a:gd name="connsiteY6" fmla="*/ 1731449 h 2581275"/>
                <a:gd name="connsiteX7" fmla="*/ 1039847 w 1983711"/>
                <a:gd name="connsiteY7" fmla="*/ 580700 h 2581275"/>
                <a:gd name="connsiteX8" fmla="*/ 741772 w 1983711"/>
                <a:gd name="connsiteY8" fmla="*/ 878775 h 2581275"/>
                <a:gd name="connsiteX9" fmla="*/ 1039847 w 1983711"/>
                <a:gd name="connsiteY9" fmla="*/ 1176850 h 2581275"/>
                <a:gd name="connsiteX10" fmla="*/ 1337922 w 1983711"/>
                <a:gd name="connsiteY10" fmla="*/ 878775 h 2581275"/>
                <a:gd name="connsiteX11" fmla="*/ 1039847 w 1983711"/>
                <a:gd name="connsiteY11" fmla="*/ 580700 h 2581275"/>
                <a:gd name="connsiteX12" fmla="*/ 1498975 w 1983711"/>
                <a:gd name="connsiteY12" fmla="*/ 143269 h 2581275"/>
                <a:gd name="connsiteX13" fmla="*/ 1498975 w 1983711"/>
                <a:gd name="connsiteY13" fmla="*/ 434851 h 2581275"/>
                <a:gd name="connsiteX14" fmla="*/ 1790557 w 1983711"/>
                <a:gd name="connsiteY14" fmla="*/ 434851 h 2581275"/>
                <a:gd name="connsiteX15" fmla="*/ 1790557 w 1983711"/>
                <a:gd name="connsiteY15" fmla="*/ 143269 h 2581275"/>
                <a:gd name="connsiteX16" fmla="*/ 0 w 1983711"/>
                <a:gd name="connsiteY16" fmla="*/ 0 h 2581275"/>
                <a:gd name="connsiteX17" fmla="*/ 1983711 w 1983711"/>
                <a:gd name="connsiteY17" fmla="*/ 0 h 2581275"/>
                <a:gd name="connsiteX18" fmla="*/ 1983711 w 1983711"/>
                <a:gd name="connsiteY18" fmla="*/ 2581275 h 2581275"/>
                <a:gd name="connsiteX19" fmla="*/ 0 w 1983711"/>
                <a:gd name="connsiteY19"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83711" h="2581275">
                  <a:moveTo>
                    <a:pt x="1301453" y="1840438"/>
                  </a:moveTo>
                  <a:lnTo>
                    <a:pt x="1204878" y="2226736"/>
                  </a:lnTo>
                  <a:lnTo>
                    <a:pt x="1622080" y="2226736"/>
                  </a:lnTo>
                  <a:lnTo>
                    <a:pt x="1718654" y="1840438"/>
                  </a:lnTo>
                  <a:close/>
                  <a:moveTo>
                    <a:pt x="596893" y="1290637"/>
                  </a:moveTo>
                  <a:lnTo>
                    <a:pt x="341222" y="1731449"/>
                  </a:lnTo>
                  <a:lnTo>
                    <a:pt x="852564" y="1731449"/>
                  </a:lnTo>
                  <a:close/>
                  <a:moveTo>
                    <a:pt x="1039847" y="580700"/>
                  </a:moveTo>
                  <a:cubicBezTo>
                    <a:pt x="875225" y="580700"/>
                    <a:pt x="741772" y="714153"/>
                    <a:pt x="741772" y="878775"/>
                  </a:cubicBezTo>
                  <a:cubicBezTo>
                    <a:pt x="741772" y="1043397"/>
                    <a:pt x="875225" y="1176850"/>
                    <a:pt x="1039847" y="1176850"/>
                  </a:cubicBezTo>
                  <a:cubicBezTo>
                    <a:pt x="1204469" y="1176850"/>
                    <a:pt x="1337922" y="1043397"/>
                    <a:pt x="1337922" y="878775"/>
                  </a:cubicBezTo>
                  <a:cubicBezTo>
                    <a:pt x="1337922" y="714153"/>
                    <a:pt x="1204469" y="580700"/>
                    <a:pt x="1039847" y="580700"/>
                  </a:cubicBezTo>
                  <a:close/>
                  <a:moveTo>
                    <a:pt x="1498975" y="143269"/>
                  </a:moveTo>
                  <a:lnTo>
                    <a:pt x="1498975" y="434851"/>
                  </a:lnTo>
                  <a:lnTo>
                    <a:pt x="1790557" y="434851"/>
                  </a:lnTo>
                  <a:lnTo>
                    <a:pt x="1790557" y="143269"/>
                  </a:lnTo>
                  <a:close/>
                  <a:moveTo>
                    <a:pt x="0" y="0"/>
                  </a:moveTo>
                  <a:lnTo>
                    <a:pt x="1983711" y="0"/>
                  </a:lnTo>
                  <a:lnTo>
                    <a:pt x="1983711" y="2581275"/>
                  </a:lnTo>
                  <a:lnTo>
                    <a:pt x="0" y="2581275"/>
                  </a:lnTo>
                  <a:close/>
                </a:path>
              </a:pathLst>
            </a:custGeom>
            <a:solidFill>
              <a:schemeClr val="accent2">
                <a:lumMod val="50000"/>
              </a:schemeClr>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12799B5F-DAA7-40B0-B486-FA2A60DB90C1}"/>
              </a:ext>
              <a:ext uri="{C183D7F6-B498-43B3-948B-1728B52AA6E4}">
                <adec:decorative xmlns:adec="http://schemas.microsoft.com/office/drawing/2017/decorative" val="1"/>
              </a:ext>
            </a:extLst>
          </p:cNvPr>
          <p:cNvGrpSpPr/>
          <p:nvPr/>
        </p:nvGrpSpPr>
        <p:grpSpPr>
          <a:xfrm>
            <a:off x="1390650" y="4054020"/>
            <a:ext cx="3552825" cy="1437200"/>
            <a:chOff x="1390650" y="4054020"/>
            <a:chExt cx="3552825" cy="1437200"/>
          </a:xfrm>
        </p:grpSpPr>
        <p:sp>
          <p:nvSpPr>
            <p:cNvPr id="88" name="Freeform: Shape 87" descr="Red line">
              <a:extLst>
                <a:ext uri="{FF2B5EF4-FFF2-40B4-BE49-F238E27FC236}">
                  <a16:creationId xmlns:a16="http://schemas.microsoft.com/office/drawing/2014/main" id="{6DEE25C1-9031-449A-B7AA-C160C0BDC8C1}"/>
                </a:ext>
              </a:extLst>
            </p:cNvPr>
            <p:cNvSpPr/>
            <p:nvPr/>
          </p:nvSpPr>
          <p:spPr bwMode="auto">
            <a:xfrm>
              <a:off x="1390650" y="4054020"/>
              <a:ext cx="720497" cy="98425"/>
            </a:xfrm>
            <a:custGeom>
              <a:avLst/>
              <a:gdLst>
                <a:gd name="connsiteX0" fmla="*/ 0 w 374650"/>
                <a:gd name="connsiteY0" fmla="*/ 0 h 57150"/>
                <a:gd name="connsiteX1" fmla="*/ 374650 w 374650"/>
                <a:gd name="connsiteY1" fmla="*/ 57150 h 57150"/>
              </a:gdLst>
              <a:ahLst/>
              <a:cxnLst>
                <a:cxn ang="0">
                  <a:pos x="connsiteX0" y="connsiteY0"/>
                </a:cxn>
                <a:cxn ang="0">
                  <a:pos x="connsiteX1" y="connsiteY1"/>
                </a:cxn>
              </a:cxnLst>
              <a:rect l="l" t="t" r="r" b="b"/>
              <a:pathLst>
                <a:path w="374650" h="57150">
                  <a:moveTo>
                    <a:pt x="0" y="0"/>
                  </a:moveTo>
                  <a:lnTo>
                    <a:pt x="374650" y="57150"/>
                  </a:lnTo>
                </a:path>
              </a:pathLst>
            </a:cu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descr="Red line">
              <a:extLst>
                <a:ext uri="{FF2B5EF4-FFF2-40B4-BE49-F238E27FC236}">
                  <a16:creationId xmlns:a16="http://schemas.microsoft.com/office/drawing/2014/main" id="{A3820D83-42B9-4D49-B017-B2558321CD02}"/>
                </a:ext>
              </a:extLst>
            </p:cNvPr>
            <p:cNvSpPr/>
            <p:nvPr/>
          </p:nvSpPr>
          <p:spPr bwMode="auto">
            <a:xfrm>
              <a:off x="2317522" y="4177845"/>
              <a:ext cx="1053306" cy="147638"/>
            </a:xfrm>
            <a:custGeom>
              <a:avLst/>
              <a:gdLst>
                <a:gd name="connsiteX0" fmla="*/ 0 w 1041400"/>
                <a:gd name="connsiteY0" fmla="*/ 0 h 152400"/>
                <a:gd name="connsiteX1" fmla="*/ 1041400 w 1041400"/>
                <a:gd name="connsiteY1" fmla="*/ 152400 h 152400"/>
              </a:gdLst>
              <a:ahLst/>
              <a:cxnLst>
                <a:cxn ang="0">
                  <a:pos x="connsiteX0" y="connsiteY0"/>
                </a:cxn>
                <a:cxn ang="0">
                  <a:pos x="connsiteX1" y="connsiteY1"/>
                </a:cxn>
              </a:cxnLst>
              <a:rect l="l" t="t" r="r" b="b"/>
              <a:pathLst>
                <a:path w="1041400" h="152400">
                  <a:moveTo>
                    <a:pt x="0" y="0"/>
                  </a:moveTo>
                  <a:lnTo>
                    <a:pt x="1041400" y="152400"/>
                  </a:lnTo>
                </a:path>
              </a:pathLst>
            </a:cu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descr="Red line">
              <a:extLst>
                <a:ext uri="{FF2B5EF4-FFF2-40B4-BE49-F238E27FC236}">
                  <a16:creationId xmlns:a16="http://schemas.microsoft.com/office/drawing/2014/main" id="{4AE87821-94D1-46F6-9A16-52FB387CEE4C}"/>
                </a:ext>
              </a:extLst>
            </p:cNvPr>
            <p:cNvSpPr/>
            <p:nvPr/>
          </p:nvSpPr>
          <p:spPr bwMode="auto">
            <a:xfrm>
              <a:off x="3575615" y="4346913"/>
              <a:ext cx="1265465" cy="183355"/>
            </a:xfrm>
            <a:custGeom>
              <a:avLst/>
              <a:gdLst>
                <a:gd name="connsiteX0" fmla="*/ 0 w 1003300"/>
                <a:gd name="connsiteY0" fmla="*/ 0 h 133350"/>
                <a:gd name="connsiteX1" fmla="*/ 1003300 w 1003300"/>
                <a:gd name="connsiteY1" fmla="*/ 133350 h 133350"/>
                <a:gd name="connsiteX0" fmla="*/ 0 w 1003300"/>
                <a:gd name="connsiteY0" fmla="*/ 0 h 120799"/>
                <a:gd name="connsiteX1" fmla="*/ 1003300 w 1003300"/>
                <a:gd name="connsiteY1" fmla="*/ 120799 h 120799"/>
              </a:gdLst>
              <a:ahLst/>
              <a:cxnLst>
                <a:cxn ang="0">
                  <a:pos x="connsiteX0" y="connsiteY0"/>
                </a:cxn>
                <a:cxn ang="0">
                  <a:pos x="connsiteX1" y="connsiteY1"/>
                </a:cxn>
              </a:cxnLst>
              <a:rect l="l" t="t" r="r" b="b"/>
              <a:pathLst>
                <a:path w="1003300" h="120799">
                  <a:moveTo>
                    <a:pt x="0" y="0"/>
                  </a:moveTo>
                  <a:lnTo>
                    <a:pt x="1003300" y="120799"/>
                  </a:lnTo>
                </a:path>
              </a:pathLst>
            </a:cu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descr="Red line">
              <a:extLst>
                <a:ext uri="{FF2B5EF4-FFF2-40B4-BE49-F238E27FC236}">
                  <a16:creationId xmlns:a16="http://schemas.microsoft.com/office/drawing/2014/main" id="{B80D7ED9-82B8-4972-9C4A-39E3C6F44848}"/>
                </a:ext>
              </a:extLst>
            </p:cNvPr>
            <p:cNvSpPr/>
            <p:nvPr/>
          </p:nvSpPr>
          <p:spPr bwMode="auto">
            <a:xfrm>
              <a:off x="3781425" y="4530270"/>
              <a:ext cx="1162050" cy="960950"/>
            </a:xfrm>
            <a:custGeom>
              <a:avLst/>
              <a:gdLst>
                <a:gd name="connsiteX0" fmla="*/ 1162050 w 1162050"/>
                <a:gd name="connsiteY0" fmla="*/ 0 h 866775"/>
                <a:gd name="connsiteX1" fmla="*/ 0 w 1162050"/>
                <a:gd name="connsiteY1" fmla="*/ 866775 h 866775"/>
              </a:gdLst>
              <a:ahLst/>
              <a:cxnLst>
                <a:cxn ang="0">
                  <a:pos x="connsiteX0" y="connsiteY0"/>
                </a:cxn>
                <a:cxn ang="0">
                  <a:pos x="connsiteX1" y="connsiteY1"/>
                </a:cxn>
              </a:cxnLst>
              <a:rect l="l" t="t" r="r" b="b"/>
              <a:pathLst>
                <a:path w="1162050" h="866775">
                  <a:moveTo>
                    <a:pt x="1162050" y="0"/>
                  </a:moveTo>
                  <a:lnTo>
                    <a:pt x="0" y="866775"/>
                  </a:lnTo>
                </a:path>
              </a:pathLst>
            </a:custGeom>
            <a:noFill/>
            <a:ln w="19050">
              <a:solidFill>
                <a:srgbClr val="D83B0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820966B-979C-459B-9BF8-8779C9D04B3C}"/>
              </a:ext>
              <a:ext uri="{C183D7F6-B498-43B3-948B-1728B52AA6E4}">
                <adec:decorative xmlns:adec="http://schemas.microsoft.com/office/drawing/2017/decorative" val="1"/>
              </a:ext>
            </a:extLst>
          </p:cNvPr>
          <p:cNvGrpSpPr/>
          <p:nvPr/>
        </p:nvGrpSpPr>
        <p:grpSpPr>
          <a:xfrm>
            <a:off x="4397613" y="2734295"/>
            <a:ext cx="1983711" cy="3087883"/>
            <a:chOff x="4397613" y="2734295"/>
            <a:chExt cx="1983711" cy="3087883"/>
          </a:xfrm>
        </p:grpSpPr>
        <p:sp>
          <p:nvSpPr>
            <p:cNvPr id="22" name="TextBox 21">
              <a:extLst>
                <a:ext uri="{FF2B5EF4-FFF2-40B4-BE49-F238E27FC236}">
                  <a16:creationId xmlns:a16="http://schemas.microsoft.com/office/drawing/2014/main" id="{DF95E419-4C2C-48BE-A418-34D824E9C5F0}"/>
                </a:ext>
              </a:extLst>
            </p:cNvPr>
            <p:cNvSpPr txBox="1"/>
            <p:nvPr/>
          </p:nvSpPr>
          <p:spPr>
            <a:xfrm>
              <a:off x="4600844" y="5575957"/>
              <a:ext cx="93134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Profession</a:t>
              </a:r>
            </a:p>
          </p:txBody>
        </p:sp>
        <p:sp>
          <p:nvSpPr>
            <p:cNvPr id="108" name="Freeform: Shape 107" descr="Profession defense shape">
              <a:extLst>
                <a:ext uri="{FF2B5EF4-FFF2-40B4-BE49-F238E27FC236}">
                  <a16:creationId xmlns:a16="http://schemas.microsoft.com/office/drawing/2014/main" id="{C14E8BC0-C5C4-46EC-B157-7E8222634AAE}"/>
                </a:ext>
              </a:extLst>
            </p:cNvPr>
            <p:cNvSpPr/>
            <p:nvPr/>
          </p:nvSpPr>
          <p:spPr bwMode="auto">
            <a:xfrm>
              <a:off x="4397613" y="2734295"/>
              <a:ext cx="1983711" cy="2581275"/>
            </a:xfrm>
            <a:custGeom>
              <a:avLst/>
              <a:gdLst>
                <a:gd name="connsiteX0" fmla="*/ 597281 w 1983711"/>
                <a:gd name="connsiteY0" fmla="*/ 1752619 h 2581275"/>
                <a:gd name="connsiteX1" fmla="*/ 387350 w 1983711"/>
                <a:gd name="connsiteY1" fmla="*/ 2114569 h 2581275"/>
                <a:gd name="connsiteX2" fmla="*/ 807212 w 1983711"/>
                <a:gd name="connsiteY2" fmla="*/ 2114569 h 2581275"/>
                <a:gd name="connsiteX3" fmla="*/ 1496786 w 1983711"/>
                <a:gd name="connsiteY3" fmla="*/ 1524000 h 2581275"/>
                <a:gd name="connsiteX4" fmla="*/ 1210811 w 1983711"/>
                <a:gd name="connsiteY4" fmla="*/ 1809975 h 2581275"/>
                <a:gd name="connsiteX5" fmla="*/ 1496786 w 1983711"/>
                <a:gd name="connsiteY5" fmla="*/ 2095950 h 2581275"/>
                <a:gd name="connsiteX6" fmla="*/ 1782761 w 1983711"/>
                <a:gd name="connsiteY6" fmla="*/ 1809975 h 2581275"/>
                <a:gd name="connsiteX7" fmla="*/ 1496786 w 1983711"/>
                <a:gd name="connsiteY7" fmla="*/ 1524000 h 2581275"/>
                <a:gd name="connsiteX8" fmla="*/ 785624 w 1983711"/>
                <a:gd name="connsiteY8" fmla="*/ 802200 h 2581275"/>
                <a:gd name="connsiteX9" fmla="*/ 785624 w 1983711"/>
                <a:gd name="connsiteY9" fmla="*/ 1305977 h 2581275"/>
                <a:gd name="connsiteX10" fmla="*/ 1289401 w 1983711"/>
                <a:gd name="connsiteY10" fmla="*/ 1305977 h 2581275"/>
                <a:gd name="connsiteX11" fmla="*/ 1289401 w 1983711"/>
                <a:gd name="connsiteY11" fmla="*/ 802200 h 2581275"/>
                <a:gd name="connsiteX12" fmla="*/ 1516685 w 1983711"/>
                <a:gd name="connsiteY12" fmla="*/ 143269 h 2581275"/>
                <a:gd name="connsiteX13" fmla="*/ 1516685 w 1983711"/>
                <a:gd name="connsiteY13" fmla="*/ 379131 h 2581275"/>
                <a:gd name="connsiteX14" fmla="*/ 1752547 w 1983711"/>
                <a:gd name="connsiteY14" fmla="*/ 379131 h 2581275"/>
                <a:gd name="connsiteX15" fmla="*/ 1752547 w 1983711"/>
                <a:gd name="connsiteY15" fmla="*/ 143269 h 2581275"/>
                <a:gd name="connsiteX16" fmla="*/ 413511 w 1983711"/>
                <a:gd name="connsiteY16" fmla="*/ 143269 h 2581275"/>
                <a:gd name="connsiteX17" fmla="*/ 229794 w 1983711"/>
                <a:gd name="connsiteY17" fmla="*/ 326986 h 2581275"/>
                <a:gd name="connsiteX18" fmla="*/ 413511 w 1983711"/>
                <a:gd name="connsiteY18" fmla="*/ 510703 h 2581275"/>
                <a:gd name="connsiteX19" fmla="*/ 597228 w 1983711"/>
                <a:gd name="connsiteY19" fmla="*/ 326986 h 2581275"/>
                <a:gd name="connsiteX20" fmla="*/ 413511 w 1983711"/>
                <a:gd name="connsiteY20" fmla="*/ 143269 h 2581275"/>
                <a:gd name="connsiteX21" fmla="*/ 0 w 1983711"/>
                <a:gd name="connsiteY21" fmla="*/ 0 h 2581275"/>
                <a:gd name="connsiteX22" fmla="*/ 1983711 w 1983711"/>
                <a:gd name="connsiteY22" fmla="*/ 0 h 2581275"/>
                <a:gd name="connsiteX23" fmla="*/ 1983711 w 1983711"/>
                <a:gd name="connsiteY23" fmla="*/ 2581275 h 2581275"/>
                <a:gd name="connsiteX24" fmla="*/ 0 w 1983711"/>
                <a:gd name="connsiteY24"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3711" h="2581275">
                  <a:moveTo>
                    <a:pt x="597281" y="1752619"/>
                  </a:moveTo>
                  <a:lnTo>
                    <a:pt x="387350" y="2114569"/>
                  </a:lnTo>
                  <a:lnTo>
                    <a:pt x="807212" y="2114569"/>
                  </a:lnTo>
                  <a:close/>
                  <a:moveTo>
                    <a:pt x="1496786" y="1524000"/>
                  </a:moveTo>
                  <a:cubicBezTo>
                    <a:pt x="1338846" y="1524000"/>
                    <a:pt x="1210811" y="1652035"/>
                    <a:pt x="1210811" y="1809975"/>
                  </a:cubicBezTo>
                  <a:cubicBezTo>
                    <a:pt x="1210811" y="1967915"/>
                    <a:pt x="1338846" y="2095950"/>
                    <a:pt x="1496786" y="2095950"/>
                  </a:cubicBezTo>
                  <a:cubicBezTo>
                    <a:pt x="1654726" y="2095950"/>
                    <a:pt x="1782761" y="1967915"/>
                    <a:pt x="1782761" y="1809975"/>
                  </a:cubicBezTo>
                  <a:cubicBezTo>
                    <a:pt x="1782761" y="1652035"/>
                    <a:pt x="1654726" y="1524000"/>
                    <a:pt x="1496786" y="1524000"/>
                  </a:cubicBezTo>
                  <a:close/>
                  <a:moveTo>
                    <a:pt x="785624" y="802200"/>
                  </a:moveTo>
                  <a:lnTo>
                    <a:pt x="785624" y="1305977"/>
                  </a:lnTo>
                  <a:lnTo>
                    <a:pt x="1289401" y="1305977"/>
                  </a:lnTo>
                  <a:lnTo>
                    <a:pt x="1289401" y="802200"/>
                  </a:lnTo>
                  <a:close/>
                  <a:moveTo>
                    <a:pt x="1516685" y="143269"/>
                  </a:moveTo>
                  <a:lnTo>
                    <a:pt x="1516685" y="379131"/>
                  </a:lnTo>
                  <a:lnTo>
                    <a:pt x="1752547" y="379131"/>
                  </a:lnTo>
                  <a:lnTo>
                    <a:pt x="1752547" y="143269"/>
                  </a:lnTo>
                  <a:close/>
                  <a:moveTo>
                    <a:pt x="413511" y="143269"/>
                  </a:moveTo>
                  <a:cubicBezTo>
                    <a:pt x="312047" y="143269"/>
                    <a:pt x="229794" y="225522"/>
                    <a:pt x="229794" y="326986"/>
                  </a:cubicBezTo>
                  <a:cubicBezTo>
                    <a:pt x="229794" y="428450"/>
                    <a:pt x="312047" y="510703"/>
                    <a:pt x="413511" y="510703"/>
                  </a:cubicBezTo>
                  <a:cubicBezTo>
                    <a:pt x="514975" y="510703"/>
                    <a:pt x="597228" y="428450"/>
                    <a:pt x="597228" y="326986"/>
                  </a:cubicBezTo>
                  <a:cubicBezTo>
                    <a:pt x="597228" y="225522"/>
                    <a:pt x="514975" y="143269"/>
                    <a:pt x="413511" y="143269"/>
                  </a:cubicBezTo>
                  <a:close/>
                  <a:moveTo>
                    <a:pt x="0" y="0"/>
                  </a:moveTo>
                  <a:lnTo>
                    <a:pt x="1983711" y="0"/>
                  </a:lnTo>
                  <a:lnTo>
                    <a:pt x="1983711" y="2581275"/>
                  </a:lnTo>
                  <a:lnTo>
                    <a:pt x="0" y="2581275"/>
                  </a:lnTo>
                  <a:close/>
                </a:path>
              </a:pathLst>
            </a:custGeom>
            <a:solidFill>
              <a:schemeClr val="accent2"/>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37" name="Group 36">
            <a:extLst>
              <a:ext uri="{FF2B5EF4-FFF2-40B4-BE49-F238E27FC236}">
                <a16:creationId xmlns:a16="http://schemas.microsoft.com/office/drawing/2014/main" id="{DCA30D0F-C197-47C6-A9D3-B7CCA2E55250}"/>
              </a:ext>
              <a:ext uri="{C183D7F6-B498-43B3-948B-1728B52AA6E4}">
                <adec:decorative xmlns:adec="http://schemas.microsoft.com/office/drawing/2017/decorative" val="1"/>
              </a:ext>
            </a:extLst>
          </p:cNvPr>
          <p:cNvGrpSpPr/>
          <p:nvPr/>
        </p:nvGrpSpPr>
        <p:grpSpPr>
          <a:xfrm>
            <a:off x="5656428" y="2734295"/>
            <a:ext cx="1983711" cy="3087883"/>
            <a:chOff x="5656428" y="2734295"/>
            <a:chExt cx="1983711" cy="3087883"/>
          </a:xfrm>
        </p:grpSpPr>
        <p:sp>
          <p:nvSpPr>
            <p:cNvPr id="23" name="TextBox 22">
              <a:extLst>
                <a:ext uri="{FF2B5EF4-FFF2-40B4-BE49-F238E27FC236}">
                  <a16:creationId xmlns:a16="http://schemas.microsoft.com/office/drawing/2014/main" id="{2EEAEE32-B9CC-4212-A6D0-A875BB088479}"/>
                </a:ext>
              </a:extLst>
            </p:cNvPr>
            <p:cNvSpPr txBox="1"/>
            <p:nvPr/>
          </p:nvSpPr>
          <p:spPr>
            <a:xfrm>
              <a:off x="5887620" y="5575957"/>
              <a:ext cx="47416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Team</a:t>
              </a:r>
            </a:p>
          </p:txBody>
        </p:sp>
        <p:sp>
          <p:nvSpPr>
            <p:cNvPr id="117" name="Freeform: Shape 116" descr="Team defense shape">
              <a:extLst>
                <a:ext uri="{FF2B5EF4-FFF2-40B4-BE49-F238E27FC236}">
                  <a16:creationId xmlns:a16="http://schemas.microsoft.com/office/drawing/2014/main" id="{3B578F3A-31C4-4A59-8078-CEF3B577CD14}"/>
                </a:ext>
              </a:extLst>
            </p:cNvPr>
            <p:cNvSpPr/>
            <p:nvPr/>
          </p:nvSpPr>
          <p:spPr bwMode="auto">
            <a:xfrm>
              <a:off x="5656428" y="2734295"/>
              <a:ext cx="1983711" cy="2581275"/>
            </a:xfrm>
            <a:custGeom>
              <a:avLst/>
              <a:gdLst>
                <a:gd name="connsiteX0" fmla="*/ 425469 w 1983711"/>
                <a:gd name="connsiteY0" fmla="*/ 1623016 h 2581275"/>
                <a:gd name="connsiteX1" fmla="*/ 299400 w 1983711"/>
                <a:gd name="connsiteY1" fmla="*/ 2127290 h 2581275"/>
                <a:gd name="connsiteX2" fmla="*/ 677606 w 1983711"/>
                <a:gd name="connsiteY2" fmla="*/ 2127290 h 2581275"/>
                <a:gd name="connsiteX3" fmla="*/ 803674 w 1983711"/>
                <a:gd name="connsiteY3" fmla="*/ 1623016 h 2581275"/>
                <a:gd name="connsiteX4" fmla="*/ 1356255 w 1983711"/>
                <a:gd name="connsiteY4" fmla="*/ 1569544 h 2581275"/>
                <a:gd name="connsiteX5" fmla="*/ 1169244 w 1983711"/>
                <a:gd name="connsiteY5" fmla="*/ 1756555 h 2581275"/>
                <a:gd name="connsiteX6" fmla="*/ 1356255 w 1983711"/>
                <a:gd name="connsiteY6" fmla="*/ 1943566 h 2581275"/>
                <a:gd name="connsiteX7" fmla="*/ 1543266 w 1983711"/>
                <a:gd name="connsiteY7" fmla="*/ 1756555 h 2581275"/>
                <a:gd name="connsiteX8" fmla="*/ 1356255 w 1983711"/>
                <a:gd name="connsiteY8" fmla="*/ 1569544 h 2581275"/>
                <a:gd name="connsiteX9" fmla="*/ 1032704 w 1983711"/>
                <a:gd name="connsiteY9" fmla="*/ 771078 h 2581275"/>
                <a:gd name="connsiteX10" fmla="*/ 845693 w 1983711"/>
                <a:gd name="connsiteY10" fmla="*/ 958089 h 2581275"/>
                <a:gd name="connsiteX11" fmla="*/ 1032704 w 1983711"/>
                <a:gd name="connsiteY11" fmla="*/ 1145100 h 2581275"/>
                <a:gd name="connsiteX12" fmla="*/ 1219715 w 1983711"/>
                <a:gd name="connsiteY12" fmla="*/ 958089 h 2581275"/>
                <a:gd name="connsiteX13" fmla="*/ 1032704 w 1983711"/>
                <a:gd name="connsiteY13" fmla="*/ 771078 h 2581275"/>
                <a:gd name="connsiteX14" fmla="*/ 1226158 w 1983711"/>
                <a:gd name="connsiteY14" fmla="*/ 174178 h 2581275"/>
                <a:gd name="connsiteX15" fmla="*/ 1226158 w 1983711"/>
                <a:gd name="connsiteY15" fmla="*/ 548200 h 2581275"/>
                <a:gd name="connsiteX16" fmla="*/ 1600180 w 1983711"/>
                <a:gd name="connsiteY16" fmla="*/ 548200 h 2581275"/>
                <a:gd name="connsiteX17" fmla="*/ 1600180 w 1983711"/>
                <a:gd name="connsiteY17" fmla="*/ 174178 h 2581275"/>
                <a:gd name="connsiteX18" fmla="*/ 0 w 1983711"/>
                <a:gd name="connsiteY18" fmla="*/ 0 h 2581275"/>
                <a:gd name="connsiteX19" fmla="*/ 1983711 w 1983711"/>
                <a:gd name="connsiteY19" fmla="*/ 0 h 2581275"/>
                <a:gd name="connsiteX20" fmla="*/ 1983711 w 1983711"/>
                <a:gd name="connsiteY20" fmla="*/ 2581275 h 2581275"/>
                <a:gd name="connsiteX21" fmla="*/ 0 w 1983711"/>
                <a:gd name="connsiteY21"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3711" h="2581275">
                  <a:moveTo>
                    <a:pt x="425469" y="1623016"/>
                  </a:moveTo>
                  <a:lnTo>
                    <a:pt x="299400" y="2127290"/>
                  </a:lnTo>
                  <a:lnTo>
                    <a:pt x="677606" y="2127290"/>
                  </a:lnTo>
                  <a:lnTo>
                    <a:pt x="803674" y="1623016"/>
                  </a:lnTo>
                  <a:close/>
                  <a:moveTo>
                    <a:pt x="1356255" y="1569544"/>
                  </a:moveTo>
                  <a:cubicBezTo>
                    <a:pt x="1252972" y="1569544"/>
                    <a:pt x="1169244" y="1653272"/>
                    <a:pt x="1169244" y="1756555"/>
                  </a:cubicBezTo>
                  <a:cubicBezTo>
                    <a:pt x="1169244" y="1859838"/>
                    <a:pt x="1252972" y="1943566"/>
                    <a:pt x="1356255" y="1943566"/>
                  </a:cubicBezTo>
                  <a:cubicBezTo>
                    <a:pt x="1459538" y="1943566"/>
                    <a:pt x="1543266" y="1859838"/>
                    <a:pt x="1543266" y="1756555"/>
                  </a:cubicBezTo>
                  <a:cubicBezTo>
                    <a:pt x="1543266" y="1653272"/>
                    <a:pt x="1459538" y="1569544"/>
                    <a:pt x="1356255" y="1569544"/>
                  </a:cubicBezTo>
                  <a:close/>
                  <a:moveTo>
                    <a:pt x="1032704" y="771078"/>
                  </a:moveTo>
                  <a:cubicBezTo>
                    <a:pt x="929421" y="771078"/>
                    <a:pt x="845693" y="854806"/>
                    <a:pt x="845693" y="958089"/>
                  </a:cubicBezTo>
                  <a:cubicBezTo>
                    <a:pt x="845693" y="1061372"/>
                    <a:pt x="929421" y="1145100"/>
                    <a:pt x="1032704" y="1145100"/>
                  </a:cubicBezTo>
                  <a:cubicBezTo>
                    <a:pt x="1135987" y="1145100"/>
                    <a:pt x="1219715" y="1061372"/>
                    <a:pt x="1219715" y="958089"/>
                  </a:cubicBezTo>
                  <a:cubicBezTo>
                    <a:pt x="1219715" y="854806"/>
                    <a:pt x="1135987" y="771078"/>
                    <a:pt x="1032704" y="771078"/>
                  </a:cubicBezTo>
                  <a:close/>
                  <a:moveTo>
                    <a:pt x="1226158" y="174178"/>
                  </a:moveTo>
                  <a:lnTo>
                    <a:pt x="1226158" y="548200"/>
                  </a:lnTo>
                  <a:lnTo>
                    <a:pt x="1600180" y="548200"/>
                  </a:lnTo>
                  <a:lnTo>
                    <a:pt x="1600180" y="174178"/>
                  </a:lnTo>
                  <a:close/>
                  <a:moveTo>
                    <a:pt x="0" y="0"/>
                  </a:moveTo>
                  <a:lnTo>
                    <a:pt x="1983711" y="0"/>
                  </a:lnTo>
                  <a:lnTo>
                    <a:pt x="1983711" y="2581275"/>
                  </a:lnTo>
                  <a:lnTo>
                    <a:pt x="0" y="2581275"/>
                  </a:lnTo>
                  <a:close/>
                </a:path>
              </a:pathLst>
            </a:custGeom>
            <a:solidFill>
              <a:schemeClr val="accent2">
                <a:lumMod val="50000"/>
              </a:schemeClr>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44" name="Group 43">
            <a:extLst>
              <a:ext uri="{FF2B5EF4-FFF2-40B4-BE49-F238E27FC236}">
                <a16:creationId xmlns:a16="http://schemas.microsoft.com/office/drawing/2014/main" id="{F3E29FC7-67CF-4987-8A6C-96349288C42F}"/>
              </a:ext>
              <a:ext uri="{C183D7F6-B498-43B3-948B-1728B52AA6E4}">
                <adec:decorative xmlns:adec="http://schemas.microsoft.com/office/drawing/2017/decorative" val="1"/>
              </a:ext>
            </a:extLst>
          </p:cNvPr>
          <p:cNvGrpSpPr/>
          <p:nvPr/>
        </p:nvGrpSpPr>
        <p:grpSpPr>
          <a:xfrm>
            <a:off x="1404937" y="3578563"/>
            <a:ext cx="9434329" cy="349251"/>
            <a:chOff x="1404937" y="3578563"/>
            <a:chExt cx="9434329" cy="349251"/>
          </a:xfrm>
        </p:grpSpPr>
        <p:sp>
          <p:nvSpPr>
            <p:cNvPr id="142" name="Freeform: Shape 141" descr="Red line">
              <a:extLst>
                <a:ext uri="{FF2B5EF4-FFF2-40B4-BE49-F238E27FC236}">
                  <a16:creationId xmlns:a16="http://schemas.microsoft.com/office/drawing/2014/main" id="{1BF88784-FC1B-4BAE-ABED-BEE60009ECC7}"/>
                </a:ext>
              </a:extLst>
            </p:cNvPr>
            <p:cNvSpPr/>
            <p:nvPr/>
          </p:nvSpPr>
          <p:spPr bwMode="auto">
            <a:xfrm>
              <a:off x="1404937" y="3904001"/>
              <a:ext cx="704088" cy="23813"/>
            </a:xfrm>
            <a:custGeom>
              <a:avLst/>
              <a:gdLst>
                <a:gd name="connsiteX0" fmla="*/ 0 w 700087"/>
                <a:gd name="connsiteY0" fmla="*/ 23813 h 23813"/>
                <a:gd name="connsiteX1" fmla="*/ 700087 w 700087"/>
                <a:gd name="connsiteY1" fmla="*/ 0 h 23813"/>
              </a:gdLst>
              <a:ahLst/>
              <a:cxnLst>
                <a:cxn ang="0">
                  <a:pos x="connsiteX0" y="connsiteY0"/>
                </a:cxn>
                <a:cxn ang="0">
                  <a:pos x="connsiteX1" y="connsiteY1"/>
                </a:cxn>
              </a:cxnLst>
              <a:rect l="l" t="t" r="r" b="b"/>
              <a:pathLst>
                <a:path w="700087" h="23813">
                  <a:moveTo>
                    <a:pt x="0" y="23813"/>
                  </a:moveTo>
                  <a:lnTo>
                    <a:pt x="700087"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descr="Red line">
              <a:extLst>
                <a:ext uri="{FF2B5EF4-FFF2-40B4-BE49-F238E27FC236}">
                  <a16:creationId xmlns:a16="http://schemas.microsoft.com/office/drawing/2014/main" id="{2AAAF0B5-538D-4E3A-9A69-E18FD68D2553}"/>
                </a:ext>
              </a:extLst>
            </p:cNvPr>
            <p:cNvSpPr/>
            <p:nvPr/>
          </p:nvSpPr>
          <p:spPr bwMode="auto">
            <a:xfrm rot="153602">
              <a:off x="2756694" y="3844490"/>
              <a:ext cx="612648" cy="45719"/>
            </a:xfrm>
            <a:custGeom>
              <a:avLst/>
              <a:gdLst>
                <a:gd name="connsiteX0" fmla="*/ 0 w 604838"/>
                <a:gd name="connsiteY0" fmla="*/ 23812 h 23812"/>
                <a:gd name="connsiteX1" fmla="*/ 604838 w 604838"/>
                <a:gd name="connsiteY1" fmla="*/ 0 h 23812"/>
                <a:gd name="connsiteX0" fmla="*/ 0 w 602502"/>
                <a:gd name="connsiteY0" fmla="*/ 21332 h 21332"/>
                <a:gd name="connsiteX1" fmla="*/ 602502 w 602502"/>
                <a:gd name="connsiteY1" fmla="*/ 0 h 21332"/>
                <a:gd name="connsiteX0" fmla="*/ 0 w 602502"/>
                <a:gd name="connsiteY0" fmla="*/ 18851 h 18851"/>
                <a:gd name="connsiteX1" fmla="*/ 602502 w 602502"/>
                <a:gd name="connsiteY1" fmla="*/ 0 h 18851"/>
              </a:gdLst>
              <a:ahLst/>
              <a:cxnLst>
                <a:cxn ang="0">
                  <a:pos x="connsiteX0" y="connsiteY0"/>
                </a:cxn>
                <a:cxn ang="0">
                  <a:pos x="connsiteX1" y="connsiteY1"/>
                </a:cxn>
              </a:cxnLst>
              <a:rect l="l" t="t" r="r" b="b"/>
              <a:pathLst>
                <a:path w="602502" h="18851">
                  <a:moveTo>
                    <a:pt x="0" y="18851"/>
                  </a:moveTo>
                  <a:lnTo>
                    <a:pt x="602502"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descr="Red line">
              <a:extLst>
                <a:ext uri="{FF2B5EF4-FFF2-40B4-BE49-F238E27FC236}">
                  <a16:creationId xmlns:a16="http://schemas.microsoft.com/office/drawing/2014/main" id="{002492C6-77AC-4A2B-8AAE-A67684253613}"/>
                </a:ext>
              </a:extLst>
            </p:cNvPr>
            <p:cNvSpPr/>
            <p:nvPr/>
          </p:nvSpPr>
          <p:spPr bwMode="auto">
            <a:xfrm>
              <a:off x="4238624" y="3803989"/>
              <a:ext cx="393192" cy="14287"/>
            </a:xfrm>
            <a:custGeom>
              <a:avLst/>
              <a:gdLst>
                <a:gd name="connsiteX0" fmla="*/ 0 w 385762"/>
                <a:gd name="connsiteY0" fmla="*/ 14287 h 14287"/>
                <a:gd name="connsiteX1" fmla="*/ 385762 w 385762"/>
                <a:gd name="connsiteY1" fmla="*/ 0 h 14287"/>
                <a:gd name="connsiteX0" fmla="*/ 0 w 383381"/>
                <a:gd name="connsiteY0" fmla="*/ 14287 h 14287"/>
                <a:gd name="connsiteX1" fmla="*/ 383381 w 383381"/>
                <a:gd name="connsiteY1" fmla="*/ 0 h 14287"/>
              </a:gdLst>
              <a:ahLst/>
              <a:cxnLst>
                <a:cxn ang="0">
                  <a:pos x="connsiteX0" y="connsiteY0"/>
                </a:cxn>
                <a:cxn ang="0">
                  <a:pos x="connsiteX1" y="connsiteY1"/>
                </a:cxn>
              </a:cxnLst>
              <a:rect l="l" t="t" r="r" b="b"/>
              <a:pathLst>
                <a:path w="383381" h="14287">
                  <a:moveTo>
                    <a:pt x="0" y="14287"/>
                  </a:moveTo>
                  <a:lnTo>
                    <a:pt x="383381"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descr="Red line">
              <a:extLst>
                <a:ext uri="{FF2B5EF4-FFF2-40B4-BE49-F238E27FC236}">
                  <a16:creationId xmlns:a16="http://schemas.microsoft.com/office/drawing/2014/main" id="{942C2C43-4CD6-4996-9111-A174B922FFEF}"/>
                </a:ext>
              </a:extLst>
            </p:cNvPr>
            <p:cNvSpPr/>
            <p:nvPr/>
          </p:nvSpPr>
          <p:spPr bwMode="auto">
            <a:xfrm>
              <a:off x="5227460" y="3756364"/>
              <a:ext cx="658368" cy="26193"/>
            </a:xfrm>
            <a:custGeom>
              <a:avLst/>
              <a:gdLst>
                <a:gd name="connsiteX0" fmla="*/ 0 w 661987"/>
                <a:gd name="connsiteY0" fmla="*/ 26193 h 26193"/>
                <a:gd name="connsiteX1" fmla="*/ 661987 w 661987"/>
                <a:gd name="connsiteY1" fmla="*/ 0 h 26193"/>
              </a:gdLst>
              <a:ahLst/>
              <a:cxnLst>
                <a:cxn ang="0">
                  <a:pos x="connsiteX0" y="connsiteY0"/>
                </a:cxn>
                <a:cxn ang="0">
                  <a:pos x="connsiteX1" y="connsiteY1"/>
                </a:cxn>
              </a:cxnLst>
              <a:rect l="l" t="t" r="r" b="b"/>
              <a:pathLst>
                <a:path w="661987" h="26193">
                  <a:moveTo>
                    <a:pt x="0" y="26193"/>
                  </a:moveTo>
                  <a:lnTo>
                    <a:pt x="661987"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descr="Red line">
              <a:extLst>
                <a:ext uri="{FF2B5EF4-FFF2-40B4-BE49-F238E27FC236}">
                  <a16:creationId xmlns:a16="http://schemas.microsoft.com/office/drawing/2014/main" id="{863D4700-CB60-4B48-AA28-A071D7CACEC6}"/>
                </a:ext>
              </a:extLst>
            </p:cNvPr>
            <p:cNvSpPr/>
            <p:nvPr/>
          </p:nvSpPr>
          <p:spPr bwMode="auto">
            <a:xfrm>
              <a:off x="6538912" y="3684926"/>
              <a:ext cx="1261872" cy="47625"/>
            </a:xfrm>
            <a:custGeom>
              <a:avLst/>
              <a:gdLst>
                <a:gd name="connsiteX0" fmla="*/ 0 w 1259682"/>
                <a:gd name="connsiteY0" fmla="*/ 47625 h 47625"/>
                <a:gd name="connsiteX1" fmla="*/ 1259682 w 1259682"/>
                <a:gd name="connsiteY1" fmla="*/ 0 h 47625"/>
              </a:gdLst>
              <a:ahLst/>
              <a:cxnLst>
                <a:cxn ang="0">
                  <a:pos x="connsiteX0" y="connsiteY0"/>
                </a:cxn>
                <a:cxn ang="0">
                  <a:pos x="connsiteX1" y="connsiteY1"/>
                </a:cxn>
              </a:cxnLst>
              <a:rect l="l" t="t" r="r" b="b"/>
              <a:pathLst>
                <a:path w="1259682" h="47625">
                  <a:moveTo>
                    <a:pt x="0" y="47625"/>
                  </a:moveTo>
                  <a:lnTo>
                    <a:pt x="1259682"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descr="Red line">
              <a:extLst>
                <a:ext uri="{FF2B5EF4-FFF2-40B4-BE49-F238E27FC236}">
                  <a16:creationId xmlns:a16="http://schemas.microsoft.com/office/drawing/2014/main" id="{774F7599-E40B-4559-A3F7-D718DB423B5E}"/>
                </a:ext>
              </a:extLst>
            </p:cNvPr>
            <p:cNvSpPr/>
            <p:nvPr/>
          </p:nvSpPr>
          <p:spPr bwMode="auto">
            <a:xfrm>
              <a:off x="8382617" y="3647620"/>
              <a:ext cx="548640" cy="19050"/>
            </a:xfrm>
            <a:custGeom>
              <a:avLst/>
              <a:gdLst>
                <a:gd name="connsiteX0" fmla="*/ 0 w 526257"/>
                <a:gd name="connsiteY0" fmla="*/ 19050 h 19050"/>
                <a:gd name="connsiteX1" fmla="*/ 526257 w 526257"/>
                <a:gd name="connsiteY1" fmla="*/ 0 h 19050"/>
              </a:gdLst>
              <a:ahLst/>
              <a:cxnLst>
                <a:cxn ang="0">
                  <a:pos x="connsiteX0" y="connsiteY0"/>
                </a:cxn>
                <a:cxn ang="0">
                  <a:pos x="connsiteX1" y="connsiteY1"/>
                </a:cxn>
              </a:cxnLst>
              <a:rect l="l" t="t" r="r" b="b"/>
              <a:pathLst>
                <a:path w="526257" h="19050">
                  <a:moveTo>
                    <a:pt x="0" y="19050"/>
                  </a:moveTo>
                  <a:lnTo>
                    <a:pt x="526257"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descr="Red line">
              <a:extLst>
                <a:ext uri="{FF2B5EF4-FFF2-40B4-BE49-F238E27FC236}">
                  <a16:creationId xmlns:a16="http://schemas.microsoft.com/office/drawing/2014/main" id="{85FFAD53-72F6-466A-86FD-4D9A56485D2C}"/>
                </a:ext>
              </a:extLst>
            </p:cNvPr>
            <p:cNvSpPr/>
            <p:nvPr/>
          </p:nvSpPr>
          <p:spPr bwMode="auto">
            <a:xfrm>
              <a:off x="9504803" y="3578563"/>
              <a:ext cx="1334463" cy="47839"/>
            </a:xfrm>
            <a:custGeom>
              <a:avLst/>
              <a:gdLst>
                <a:gd name="connsiteX0" fmla="*/ 0 w 1262063"/>
                <a:gd name="connsiteY0" fmla="*/ 45244 h 45244"/>
                <a:gd name="connsiteX1" fmla="*/ 1262063 w 1262063"/>
                <a:gd name="connsiteY1" fmla="*/ 0 h 45244"/>
              </a:gdLst>
              <a:ahLst/>
              <a:cxnLst>
                <a:cxn ang="0">
                  <a:pos x="connsiteX0" y="connsiteY0"/>
                </a:cxn>
                <a:cxn ang="0">
                  <a:pos x="connsiteX1" y="connsiteY1"/>
                </a:cxn>
              </a:cxnLst>
              <a:rect l="l" t="t" r="r" b="b"/>
              <a:pathLst>
                <a:path w="1262063" h="45244">
                  <a:moveTo>
                    <a:pt x="0" y="45244"/>
                  </a:moveTo>
                  <a:lnTo>
                    <a:pt x="1262063" y="0"/>
                  </a:lnTo>
                </a:path>
              </a:pathLst>
            </a:custGeom>
            <a:noFill/>
            <a:ln w="76200" cap="flat">
              <a:solidFill>
                <a:srgbClr val="D83B0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6CF0EA44-F057-49FF-B427-0B851AE1BF17}"/>
              </a:ext>
              <a:ext uri="{C183D7F6-B498-43B3-948B-1728B52AA6E4}">
                <adec:decorative xmlns:adec="http://schemas.microsoft.com/office/drawing/2017/decorative" val="1"/>
              </a:ext>
            </a:extLst>
          </p:cNvPr>
          <p:cNvGrpSpPr/>
          <p:nvPr/>
        </p:nvGrpSpPr>
        <p:grpSpPr>
          <a:xfrm>
            <a:off x="2184813" y="1294392"/>
            <a:ext cx="760208" cy="2159553"/>
            <a:chOff x="2184813" y="1294392"/>
            <a:chExt cx="760208" cy="2159553"/>
          </a:xfrm>
        </p:grpSpPr>
        <p:sp>
          <p:nvSpPr>
            <p:cNvPr id="6" name="TextBox 5">
              <a:extLst>
                <a:ext uri="{FF2B5EF4-FFF2-40B4-BE49-F238E27FC236}">
                  <a16:creationId xmlns:a16="http://schemas.microsoft.com/office/drawing/2014/main" id="{62901D56-753D-4D55-9A1D-B4B09AC77A9C}"/>
                </a:ext>
              </a:extLst>
            </p:cNvPr>
            <p:cNvSpPr txBox="1"/>
            <p:nvPr/>
          </p:nvSpPr>
          <p:spPr>
            <a:xfrm>
              <a:off x="2184813" y="1294392"/>
              <a:ext cx="76020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Incomplete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procedures</a:t>
              </a:r>
            </a:p>
          </p:txBody>
        </p:sp>
        <p:sp>
          <p:nvSpPr>
            <p:cNvPr id="150" name="Freeform: Shape 149" descr="Vertical line">
              <a:extLst>
                <a:ext uri="{FF2B5EF4-FFF2-40B4-BE49-F238E27FC236}">
                  <a16:creationId xmlns:a16="http://schemas.microsoft.com/office/drawing/2014/main" id="{BD5A45EA-CAD7-4BBE-9089-FD8C659BD5C7}"/>
                </a:ext>
              </a:extLst>
            </p:cNvPr>
            <p:cNvSpPr/>
            <p:nvPr/>
          </p:nvSpPr>
          <p:spPr bwMode="auto">
            <a:xfrm>
              <a:off x="2562225" y="1720395"/>
              <a:ext cx="0" cy="173355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914FFF8C-2199-4654-BC66-964AA48BCC47}"/>
              </a:ext>
              <a:ext uri="{C183D7F6-B498-43B3-948B-1728B52AA6E4}">
                <adec:decorative xmlns:adec="http://schemas.microsoft.com/office/drawing/2017/decorative" val="1"/>
              </a:ext>
            </a:extLst>
          </p:cNvPr>
          <p:cNvGrpSpPr/>
          <p:nvPr/>
        </p:nvGrpSpPr>
        <p:grpSpPr>
          <a:xfrm>
            <a:off x="2828925" y="2017409"/>
            <a:ext cx="776495" cy="1263621"/>
            <a:chOff x="2828925" y="2017409"/>
            <a:chExt cx="776495" cy="1263621"/>
          </a:xfrm>
        </p:grpSpPr>
        <p:sp>
          <p:nvSpPr>
            <p:cNvPr id="8" name="TextBox 7">
              <a:extLst>
                <a:ext uri="{FF2B5EF4-FFF2-40B4-BE49-F238E27FC236}">
                  <a16:creationId xmlns:a16="http://schemas.microsoft.com/office/drawing/2014/main" id="{13E04651-53D8-4321-89BA-C8E278374A2F}"/>
                </a:ext>
              </a:extLst>
            </p:cNvPr>
            <p:cNvSpPr txBox="1"/>
            <p:nvPr/>
          </p:nvSpPr>
          <p:spPr>
            <a:xfrm>
              <a:off x="2828925" y="2017409"/>
              <a:ext cx="776495"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Regulatory</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narrowness</a:t>
              </a:r>
            </a:p>
          </p:txBody>
        </p:sp>
        <p:sp>
          <p:nvSpPr>
            <p:cNvPr id="151" name="Freeform: Shape 150" descr="Vertical line">
              <a:extLst>
                <a:ext uri="{FF2B5EF4-FFF2-40B4-BE49-F238E27FC236}">
                  <a16:creationId xmlns:a16="http://schemas.microsoft.com/office/drawing/2014/main" id="{D9F2F4A7-707A-4039-B642-4FA52B750EDF}"/>
                </a:ext>
              </a:extLst>
            </p:cNvPr>
            <p:cNvSpPr/>
            <p:nvPr/>
          </p:nvSpPr>
          <p:spPr bwMode="auto">
            <a:xfrm>
              <a:off x="3217172" y="2458070"/>
              <a:ext cx="0" cy="82296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3F16F240-6E81-4C9A-9959-DAF5E6691DCF}"/>
              </a:ext>
              <a:ext uri="{C183D7F6-B498-43B3-948B-1728B52AA6E4}">
                <adec:decorative xmlns:adec="http://schemas.microsoft.com/office/drawing/2017/decorative" val="1"/>
              </a:ext>
            </a:extLst>
          </p:cNvPr>
          <p:cNvGrpSpPr/>
          <p:nvPr/>
        </p:nvGrpSpPr>
        <p:grpSpPr>
          <a:xfrm>
            <a:off x="3657563" y="1590783"/>
            <a:ext cx="660437" cy="1814512"/>
            <a:chOff x="3657563" y="1590783"/>
            <a:chExt cx="660437" cy="1814512"/>
          </a:xfrm>
        </p:grpSpPr>
        <p:sp>
          <p:nvSpPr>
            <p:cNvPr id="7" name="TextBox 6">
              <a:extLst>
                <a:ext uri="{FF2B5EF4-FFF2-40B4-BE49-F238E27FC236}">
                  <a16:creationId xmlns:a16="http://schemas.microsoft.com/office/drawing/2014/main" id="{02026E44-50CA-49E6-B021-3E2721717742}"/>
                </a:ext>
              </a:extLst>
            </p:cNvPr>
            <p:cNvSpPr txBox="1"/>
            <p:nvPr/>
          </p:nvSpPr>
          <p:spPr>
            <a:xfrm>
              <a:off x="3657563" y="1590783"/>
              <a:ext cx="660437"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Mixed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messages</a:t>
              </a:r>
            </a:p>
          </p:txBody>
        </p:sp>
        <p:sp>
          <p:nvSpPr>
            <p:cNvPr id="152" name="Freeform: Shape 151" descr="Vertical line">
              <a:extLst>
                <a:ext uri="{FF2B5EF4-FFF2-40B4-BE49-F238E27FC236}">
                  <a16:creationId xmlns:a16="http://schemas.microsoft.com/office/drawing/2014/main" id="{86233019-419B-4691-B2A7-A28F40FED4AC}"/>
                </a:ext>
              </a:extLst>
            </p:cNvPr>
            <p:cNvSpPr/>
            <p:nvPr/>
          </p:nvSpPr>
          <p:spPr bwMode="auto">
            <a:xfrm>
              <a:off x="3968837" y="2033695"/>
              <a:ext cx="0" cy="137160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5CE662F-E15B-45D2-A96B-D72ADE0C0113}"/>
              </a:ext>
              <a:ext uri="{C183D7F6-B498-43B3-948B-1728B52AA6E4}">
                <adec:decorative xmlns:adec="http://schemas.microsoft.com/office/drawing/2017/decorative" val="1"/>
              </a:ext>
            </a:extLst>
          </p:cNvPr>
          <p:cNvGrpSpPr/>
          <p:nvPr/>
        </p:nvGrpSpPr>
        <p:grpSpPr>
          <a:xfrm>
            <a:off x="4553929" y="1810929"/>
            <a:ext cx="783420" cy="1560653"/>
            <a:chOff x="4553929" y="1810929"/>
            <a:chExt cx="783420" cy="1560653"/>
          </a:xfrm>
        </p:grpSpPr>
        <p:sp>
          <p:nvSpPr>
            <p:cNvPr id="9" name="TextBox 8">
              <a:extLst>
                <a:ext uri="{FF2B5EF4-FFF2-40B4-BE49-F238E27FC236}">
                  <a16:creationId xmlns:a16="http://schemas.microsoft.com/office/drawing/2014/main" id="{0AAEBD8F-B7C7-49F5-B052-73D0CFB31F0D}"/>
                </a:ext>
              </a:extLst>
            </p:cNvPr>
            <p:cNvSpPr txBox="1"/>
            <p:nvPr/>
          </p:nvSpPr>
          <p:spPr>
            <a:xfrm>
              <a:off x="4553929" y="1810929"/>
              <a:ext cx="78342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Production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pressures</a:t>
              </a:r>
            </a:p>
          </p:txBody>
        </p:sp>
        <p:sp>
          <p:nvSpPr>
            <p:cNvPr id="153" name="Freeform: Shape 152" descr="Vertical line">
              <a:extLst>
                <a:ext uri="{FF2B5EF4-FFF2-40B4-BE49-F238E27FC236}">
                  <a16:creationId xmlns:a16="http://schemas.microsoft.com/office/drawing/2014/main" id="{B9499E42-F0A6-48E1-83E8-C5BAE3591BA8}"/>
                </a:ext>
              </a:extLst>
            </p:cNvPr>
            <p:cNvSpPr/>
            <p:nvPr/>
          </p:nvSpPr>
          <p:spPr bwMode="auto">
            <a:xfrm>
              <a:off x="4943475" y="2274302"/>
              <a:ext cx="0" cy="109728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7E40CE0E-51E2-4FF6-A7DB-1D1D8F186D4A}"/>
              </a:ext>
              <a:ext uri="{C183D7F6-B498-43B3-948B-1728B52AA6E4}">
                <adec:decorative xmlns:adec="http://schemas.microsoft.com/office/drawing/2017/decorative" val="1"/>
              </a:ext>
            </a:extLst>
          </p:cNvPr>
          <p:cNvGrpSpPr/>
          <p:nvPr/>
        </p:nvGrpSpPr>
        <p:grpSpPr>
          <a:xfrm>
            <a:off x="5414846" y="2022878"/>
            <a:ext cx="970329" cy="909392"/>
            <a:chOff x="5414846" y="2022878"/>
            <a:chExt cx="970329" cy="909392"/>
          </a:xfrm>
        </p:grpSpPr>
        <p:sp>
          <p:nvSpPr>
            <p:cNvPr id="10" name="TextBox 9">
              <a:extLst>
                <a:ext uri="{FF2B5EF4-FFF2-40B4-BE49-F238E27FC236}">
                  <a16:creationId xmlns:a16="http://schemas.microsoft.com/office/drawing/2014/main" id="{996C0750-5CF0-4509-8170-B54DCA3B6873}"/>
                </a:ext>
              </a:extLst>
            </p:cNvPr>
            <p:cNvSpPr txBox="1"/>
            <p:nvPr/>
          </p:nvSpPr>
          <p:spPr>
            <a:xfrm>
              <a:off x="5414846" y="2022878"/>
              <a:ext cx="970329"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Responsibility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shifting</a:t>
              </a:r>
            </a:p>
          </p:txBody>
        </p:sp>
        <p:sp>
          <p:nvSpPr>
            <p:cNvPr id="154" name="Freeform: Shape 153" descr="Vertical line">
              <a:extLst>
                <a:ext uri="{FF2B5EF4-FFF2-40B4-BE49-F238E27FC236}">
                  <a16:creationId xmlns:a16="http://schemas.microsoft.com/office/drawing/2014/main" id="{9DCA426E-7F57-4B56-8143-61CE864C47AC}"/>
                </a:ext>
              </a:extLst>
            </p:cNvPr>
            <p:cNvSpPr/>
            <p:nvPr/>
          </p:nvSpPr>
          <p:spPr bwMode="auto">
            <a:xfrm>
              <a:off x="5888831" y="2475070"/>
              <a:ext cx="0" cy="45720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7CFBBC9A-C61C-4A97-B822-80C5A8FAEBE2}"/>
              </a:ext>
              <a:ext uri="{C183D7F6-B498-43B3-948B-1728B52AA6E4}">
                <adec:decorative xmlns:adec="http://schemas.microsoft.com/office/drawing/2017/decorative" val="1"/>
              </a:ext>
            </a:extLst>
          </p:cNvPr>
          <p:cNvGrpSpPr/>
          <p:nvPr/>
        </p:nvGrpSpPr>
        <p:grpSpPr>
          <a:xfrm>
            <a:off x="6565469" y="1664559"/>
            <a:ext cx="808298" cy="1440652"/>
            <a:chOff x="6565469" y="1664559"/>
            <a:chExt cx="808298" cy="1440652"/>
          </a:xfrm>
        </p:grpSpPr>
        <p:sp>
          <p:nvSpPr>
            <p:cNvPr id="11" name="TextBox 10">
              <a:extLst>
                <a:ext uri="{FF2B5EF4-FFF2-40B4-BE49-F238E27FC236}">
                  <a16:creationId xmlns:a16="http://schemas.microsoft.com/office/drawing/2014/main" id="{17D641E4-B497-411D-86C0-5AA7C1EEEA26}"/>
                </a:ext>
              </a:extLst>
            </p:cNvPr>
            <p:cNvSpPr txBox="1"/>
            <p:nvPr/>
          </p:nvSpPr>
          <p:spPr>
            <a:xfrm>
              <a:off x="6565469" y="1664559"/>
              <a:ext cx="80829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Inadequate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training</a:t>
              </a:r>
            </a:p>
          </p:txBody>
        </p:sp>
        <p:sp>
          <p:nvSpPr>
            <p:cNvPr id="155" name="Freeform: Shape 154" descr="Vertical line">
              <a:extLst>
                <a:ext uri="{FF2B5EF4-FFF2-40B4-BE49-F238E27FC236}">
                  <a16:creationId xmlns:a16="http://schemas.microsoft.com/office/drawing/2014/main" id="{F1DDB65D-5184-45A0-B966-B4CAA6849ED1}"/>
                </a:ext>
              </a:extLst>
            </p:cNvPr>
            <p:cNvSpPr/>
            <p:nvPr/>
          </p:nvSpPr>
          <p:spPr bwMode="auto">
            <a:xfrm>
              <a:off x="6976055" y="2099371"/>
              <a:ext cx="0" cy="100584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B64B1E93-06A7-4124-A868-6BCC6E53A4D1}"/>
              </a:ext>
              <a:ext uri="{C183D7F6-B498-43B3-948B-1728B52AA6E4}">
                <adec:decorative xmlns:adec="http://schemas.microsoft.com/office/drawing/2017/decorative" val="1"/>
              </a:ext>
            </a:extLst>
          </p:cNvPr>
          <p:cNvGrpSpPr/>
          <p:nvPr/>
        </p:nvGrpSpPr>
        <p:grpSpPr>
          <a:xfrm>
            <a:off x="8538110" y="1539402"/>
            <a:ext cx="757002" cy="1544337"/>
            <a:chOff x="8538110" y="1539402"/>
            <a:chExt cx="757002" cy="1544337"/>
          </a:xfrm>
        </p:grpSpPr>
        <p:sp>
          <p:nvSpPr>
            <p:cNvPr id="13" name="TextBox 12">
              <a:extLst>
                <a:ext uri="{FF2B5EF4-FFF2-40B4-BE49-F238E27FC236}">
                  <a16:creationId xmlns:a16="http://schemas.microsoft.com/office/drawing/2014/main" id="{848C11AE-9C14-48BF-AE9C-7CDBBEA817C8}"/>
                </a:ext>
              </a:extLst>
            </p:cNvPr>
            <p:cNvSpPr txBox="1"/>
            <p:nvPr/>
          </p:nvSpPr>
          <p:spPr>
            <a:xfrm>
              <a:off x="8538110" y="1539402"/>
              <a:ext cx="75700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Clumsy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technology</a:t>
              </a:r>
            </a:p>
          </p:txBody>
        </p:sp>
        <p:sp>
          <p:nvSpPr>
            <p:cNvPr id="156" name="Freeform: Shape 155" descr="Vertical line">
              <a:extLst>
                <a:ext uri="{FF2B5EF4-FFF2-40B4-BE49-F238E27FC236}">
                  <a16:creationId xmlns:a16="http://schemas.microsoft.com/office/drawing/2014/main" id="{17B403D8-01DD-4979-9CB2-6001B84AE190}"/>
                </a:ext>
              </a:extLst>
            </p:cNvPr>
            <p:cNvSpPr/>
            <p:nvPr/>
          </p:nvSpPr>
          <p:spPr bwMode="auto">
            <a:xfrm>
              <a:off x="8916611" y="1986459"/>
              <a:ext cx="0" cy="109728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EAE981EF-2E07-4074-B58F-E92184EA4F5A}"/>
              </a:ext>
              <a:ext uri="{C183D7F6-B498-43B3-948B-1728B52AA6E4}">
                <adec:decorative xmlns:adec="http://schemas.microsoft.com/office/drawing/2017/decorative" val="1"/>
              </a:ext>
            </a:extLst>
          </p:cNvPr>
          <p:cNvGrpSpPr/>
          <p:nvPr/>
        </p:nvGrpSpPr>
        <p:grpSpPr>
          <a:xfrm>
            <a:off x="7699967" y="2265463"/>
            <a:ext cx="780662" cy="1105297"/>
            <a:chOff x="7699967" y="2265463"/>
            <a:chExt cx="780662" cy="1105297"/>
          </a:xfrm>
        </p:grpSpPr>
        <p:sp>
          <p:nvSpPr>
            <p:cNvPr id="12" name="TextBox 11">
              <a:extLst>
                <a:ext uri="{FF2B5EF4-FFF2-40B4-BE49-F238E27FC236}">
                  <a16:creationId xmlns:a16="http://schemas.microsoft.com/office/drawing/2014/main" id="{EF357A9F-614B-4B63-A797-1F272026A87E}"/>
                </a:ext>
              </a:extLst>
            </p:cNvPr>
            <p:cNvSpPr txBox="1"/>
            <p:nvPr/>
          </p:nvSpPr>
          <p:spPr>
            <a:xfrm>
              <a:off x="7699967" y="2265463"/>
              <a:ext cx="78066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Attention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distractions</a:t>
              </a:r>
            </a:p>
          </p:txBody>
        </p:sp>
        <p:sp>
          <p:nvSpPr>
            <p:cNvPr id="157" name="Freeform: Shape 156" descr="Vertical line">
              <a:extLst>
                <a:ext uri="{FF2B5EF4-FFF2-40B4-BE49-F238E27FC236}">
                  <a16:creationId xmlns:a16="http://schemas.microsoft.com/office/drawing/2014/main" id="{6793C433-19A8-4604-90C7-34B391FEAEE5}"/>
                </a:ext>
              </a:extLst>
            </p:cNvPr>
            <p:cNvSpPr/>
            <p:nvPr/>
          </p:nvSpPr>
          <p:spPr bwMode="auto">
            <a:xfrm>
              <a:off x="8090298" y="2730680"/>
              <a:ext cx="0" cy="64008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7989BDAD-2670-4518-898B-00DB7C4F7EA2}"/>
              </a:ext>
              <a:ext uri="{C183D7F6-B498-43B3-948B-1728B52AA6E4}">
                <adec:decorative xmlns:adec="http://schemas.microsoft.com/office/drawing/2017/decorative" val="1"/>
              </a:ext>
            </a:extLst>
          </p:cNvPr>
          <p:cNvGrpSpPr/>
          <p:nvPr/>
        </p:nvGrpSpPr>
        <p:grpSpPr>
          <a:xfrm>
            <a:off x="9768256" y="1294392"/>
            <a:ext cx="869212" cy="1639091"/>
            <a:chOff x="9768256" y="1294392"/>
            <a:chExt cx="869212" cy="1639091"/>
          </a:xfrm>
        </p:grpSpPr>
        <p:sp>
          <p:nvSpPr>
            <p:cNvPr id="14" name="TextBox 13">
              <a:extLst>
                <a:ext uri="{FF2B5EF4-FFF2-40B4-BE49-F238E27FC236}">
                  <a16:creationId xmlns:a16="http://schemas.microsoft.com/office/drawing/2014/main" id="{F4FBAA0B-D54E-4D18-AEE9-1DC8B6308A89}"/>
                </a:ext>
              </a:extLst>
            </p:cNvPr>
            <p:cNvSpPr txBox="1"/>
            <p:nvPr/>
          </p:nvSpPr>
          <p:spPr>
            <a:xfrm>
              <a:off x="9768256" y="1294392"/>
              <a:ext cx="86921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Deferred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maintenance</a:t>
              </a:r>
            </a:p>
          </p:txBody>
        </p:sp>
        <p:sp>
          <p:nvSpPr>
            <p:cNvPr id="158" name="Freeform: Shape 157" descr="Vertical line">
              <a:extLst>
                <a:ext uri="{FF2B5EF4-FFF2-40B4-BE49-F238E27FC236}">
                  <a16:creationId xmlns:a16="http://schemas.microsoft.com/office/drawing/2014/main" id="{3CF95122-981B-4E14-B1E3-B8D273ADB4DA}"/>
                </a:ext>
              </a:extLst>
            </p:cNvPr>
            <p:cNvSpPr/>
            <p:nvPr/>
          </p:nvSpPr>
          <p:spPr bwMode="auto">
            <a:xfrm>
              <a:off x="10202862" y="1744763"/>
              <a:ext cx="0" cy="118872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36473798-C381-4289-841C-ED98547F4138}"/>
              </a:ext>
              <a:ext uri="{C183D7F6-B498-43B3-948B-1728B52AA6E4}">
                <adec:decorative xmlns:adec="http://schemas.microsoft.com/office/drawing/2017/decorative" val="1"/>
              </a:ext>
            </a:extLst>
          </p:cNvPr>
          <p:cNvGrpSpPr/>
          <p:nvPr/>
        </p:nvGrpSpPr>
        <p:grpSpPr>
          <a:xfrm>
            <a:off x="2764409" y="3513651"/>
            <a:ext cx="6781679" cy="627497"/>
            <a:chOff x="2764409" y="3513651"/>
            <a:chExt cx="6781679" cy="627497"/>
          </a:xfrm>
        </p:grpSpPr>
        <p:sp>
          <p:nvSpPr>
            <p:cNvPr id="26" name="Arc 25">
              <a:extLst>
                <a:ext uri="{FF2B5EF4-FFF2-40B4-BE49-F238E27FC236}">
                  <a16:creationId xmlns:a16="http://schemas.microsoft.com/office/drawing/2014/main" id="{90FF3573-0564-4ECD-877E-B61E7F109536}"/>
                </a:ext>
              </a:extLst>
            </p:cNvPr>
            <p:cNvSpPr/>
            <p:nvPr/>
          </p:nvSpPr>
          <p:spPr>
            <a:xfrm rot="16434186">
              <a:off x="6325390" y="3799065"/>
              <a:ext cx="424919" cy="90032"/>
            </a:xfrm>
            <a:prstGeom prst="arc">
              <a:avLst>
                <a:gd name="adj1" fmla="val 19103933"/>
                <a:gd name="adj2" fmla="val 21469598"/>
              </a:avLst>
            </a:prstGeom>
            <a:ln w="76200">
              <a:solidFill>
                <a:srgbClr val="0C4A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8" name="Straight Connector 27">
              <a:extLst>
                <a:ext uri="{FF2B5EF4-FFF2-40B4-BE49-F238E27FC236}">
                  <a16:creationId xmlns:a16="http://schemas.microsoft.com/office/drawing/2014/main" id="{1079D3E0-3FCF-421C-A15B-FCE90812724A}"/>
                </a:ext>
              </a:extLst>
            </p:cNvPr>
            <p:cNvCxnSpPr/>
            <p:nvPr/>
          </p:nvCxnSpPr>
          <p:spPr>
            <a:xfrm flipH="1">
              <a:off x="8293895" y="3538016"/>
              <a:ext cx="117922" cy="279483"/>
            </a:xfrm>
            <a:prstGeom prst="line">
              <a:avLst/>
            </a:prstGeom>
            <a:ln w="76200">
              <a:solidFill>
                <a:srgbClr val="0C89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Arc 59">
              <a:extLst>
                <a:ext uri="{FF2B5EF4-FFF2-40B4-BE49-F238E27FC236}">
                  <a16:creationId xmlns:a16="http://schemas.microsoft.com/office/drawing/2014/main" id="{F9B22CC3-E807-4512-9EDD-D8F6197D8477}"/>
                </a:ext>
              </a:extLst>
            </p:cNvPr>
            <p:cNvSpPr/>
            <p:nvPr/>
          </p:nvSpPr>
          <p:spPr>
            <a:xfrm rot="16935797">
              <a:off x="9288612" y="3681095"/>
              <a:ext cx="424919" cy="90032"/>
            </a:xfrm>
            <a:prstGeom prst="arc">
              <a:avLst>
                <a:gd name="adj1" fmla="val 19103933"/>
                <a:gd name="adj2" fmla="val 21469598"/>
              </a:avLst>
            </a:prstGeom>
            <a:ln w="76200">
              <a:solidFill>
                <a:srgbClr val="0C4A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Arc 60">
              <a:extLst>
                <a:ext uri="{FF2B5EF4-FFF2-40B4-BE49-F238E27FC236}">
                  <a16:creationId xmlns:a16="http://schemas.microsoft.com/office/drawing/2014/main" id="{F5146320-29F3-4D4B-8729-9183EBF74EE3}"/>
                </a:ext>
              </a:extLst>
            </p:cNvPr>
            <p:cNvSpPr/>
            <p:nvPr/>
          </p:nvSpPr>
          <p:spPr>
            <a:xfrm rot="14868456">
              <a:off x="4080315" y="3883673"/>
              <a:ext cx="424919" cy="90032"/>
            </a:xfrm>
            <a:prstGeom prst="arc">
              <a:avLst>
                <a:gd name="adj1" fmla="val 19103933"/>
                <a:gd name="adj2" fmla="val 21469598"/>
              </a:avLst>
            </a:prstGeom>
            <a:ln w="76200">
              <a:solidFill>
                <a:srgbClr val="0C4A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460957D-DE89-4B5B-9BFC-D7B7F008ED57}"/>
                </a:ext>
              </a:extLst>
            </p:cNvPr>
            <p:cNvSpPr/>
            <p:nvPr/>
          </p:nvSpPr>
          <p:spPr bwMode="auto">
            <a:xfrm rot="20437090">
              <a:off x="2764409" y="3768439"/>
              <a:ext cx="104275" cy="366725"/>
            </a:xfrm>
            <a:custGeom>
              <a:avLst/>
              <a:gdLst>
                <a:gd name="connsiteX0" fmla="*/ 35219 w 104275"/>
                <a:gd name="connsiteY0" fmla="*/ 0 h 293752"/>
                <a:gd name="connsiteX1" fmla="*/ 1881 w 104275"/>
                <a:gd name="connsiteY1" fmla="*/ 140494 h 293752"/>
                <a:gd name="connsiteX2" fmla="*/ 85225 w 104275"/>
                <a:gd name="connsiteY2" fmla="*/ 280988 h 293752"/>
                <a:gd name="connsiteX3" fmla="*/ 104275 w 104275"/>
                <a:gd name="connsiteY3" fmla="*/ 278606 h 293752"/>
              </a:gdLst>
              <a:ahLst/>
              <a:cxnLst>
                <a:cxn ang="0">
                  <a:pos x="connsiteX0" y="connsiteY0"/>
                </a:cxn>
                <a:cxn ang="0">
                  <a:pos x="connsiteX1" y="connsiteY1"/>
                </a:cxn>
                <a:cxn ang="0">
                  <a:pos x="connsiteX2" y="connsiteY2"/>
                </a:cxn>
                <a:cxn ang="0">
                  <a:pos x="connsiteX3" y="connsiteY3"/>
                </a:cxn>
              </a:cxnLst>
              <a:rect l="l" t="t" r="r" b="b"/>
              <a:pathLst>
                <a:path w="104275" h="293752">
                  <a:moveTo>
                    <a:pt x="35219" y="0"/>
                  </a:moveTo>
                  <a:cubicBezTo>
                    <a:pt x="14383" y="46831"/>
                    <a:pt x="-6453" y="93663"/>
                    <a:pt x="1881" y="140494"/>
                  </a:cubicBezTo>
                  <a:cubicBezTo>
                    <a:pt x="10215" y="187325"/>
                    <a:pt x="68159" y="257969"/>
                    <a:pt x="85225" y="280988"/>
                  </a:cubicBezTo>
                  <a:cubicBezTo>
                    <a:pt x="102291" y="304007"/>
                    <a:pt x="103283" y="291306"/>
                    <a:pt x="104275" y="278606"/>
                  </a:cubicBezTo>
                </a:path>
              </a:pathLst>
            </a:custGeom>
            <a:noFill/>
            <a:ln w="38100">
              <a:solidFill>
                <a:srgbClr val="0C89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0FBF455D-38B5-4D2E-A82E-6D5D81038370}"/>
              </a:ext>
              <a:ext uri="{C183D7F6-B498-43B3-948B-1728B52AA6E4}">
                <adec:decorative xmlns:adec="http://schemas.microsoft.com/office/drawing/2017/decorative" val="1"/>
              </a:ext>
            </a:extLst>
          </p:cNvPr>
          <p:cNvGrpSpPr/>
          <p:nvPr/>
        </p:nvGrpSpPr>
        <p:grpSpPr>
          <a:xfrm>
            <a:off x="9497808" y="2060799"/>
            <a:ext cx="519060" cy="1430278"/>
            <a:chOff x="9497808" y="2060799"/>
            <a:chExt cx="519060" cy="1430278"/>
          </a:xfrm>
        </p:grpSpPr>
        <p:sp>
          <p:nvSpPr>
            <p:cNvPr id="59" name="TextBox 58">
              <a:extLst>
                <a:ext uri="{FF2B5EF4-FFF2-40B4-BE49-F238E27FC236}">
                  <a16:creationId xmlns:a16="http://schemas.microsoft.com/office/drawing/2014/main" id="{45050D06-6EC3-44B4-8BC9-B9C4655B15D7}"/>
                </a:ext>
              </a:extLst>
            </p:cNvPr>
            <p:cNvSpPr txBox="1"/>
            <p:nvPr/>
          </p:nvSpPr>
          <p:spPr>
            <a:xfrm>
              <a:off x="9497808" y="2060799"/>
              <a:ext cx="490519"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bugs</a:t>
              </a:r>
            </a:p>
          </p:txBody>
        </p:sp>
        <p:sp>
          <p:nvSpPr>
            <p:cNvPr id="62" name="Freeform: Shape 61" descr="Vertical line">
              <a:extLst>
                <a:ext uri="{FF2B5EF4-FFF2-40B4-BE49-F238E27FC236}">
                  <a16:creationId xmlns:a16="http://schemas.microsoft.com/office/drawing/2014/main" id="{484C11A2-8CB4-4C01-978D-9004E99A5BB1}"/>
                </a:ext>
              </a:extLst>
            </p:cNvPr>
            <p:cNvSpPr/>
            <p:nvPr/>
          </p:nvSpPr>
          <p:spPr bwMode="auto">
            <a:xfrm>
              <a:off x="9762319" y="2516391"/>
              <a:ext cx="254549" cy="974686"/>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EE2DDBBE-A80C-4205-9C50-07AF67DE5488}"/>
              </a:ext>
              <a:ext uri="{C183D7F6-B498-43B3-948B-1728B52AA6E4}">
                <adec:decorative xmlns:adec="http://schemas.microsoft.com/office/drawing/2017/decorative" val="1"/>
              </a:ext>
            </a:extLst>
          </p:cNvPr>
          <p:cNvGrpSpPr/>
          <p:nvPr/>
        </p:nvGrpSpPr>
        <p:grpSpPr>
          <a:xfrm>
            <a:off x="543813" y="3186235"/>
            <a:ext cx="1011495" cy="1637885"/>
            <a:chOff x="543813" y="3186235"/>
            <a:chExt cx="1011495" cy="1637885"/>
          </a:xfrm>
        </p:grpSpPr>
        <p:sp>
          <p:nvSpPr>
            <p:cNvPr id="15" name="TextBox 14">
              <a:extLst>
                <a:ext uri="{FF2B5EF4-FFF2-40B4-BE49-F238E27FC236}">
                  <a16:creationId xmlns:a16="http://schemas.microsoft.com/office/drawing/2014/main" id="{EBAEBD15-212B-45BB-AAD5-FB6DAA4CACE0}"/>
                </a:ext>
              </a:extLst>
            </p:cNvPr>
            <p:cNvSpPr txBox="1"/>
            <p:nvPr/>
          </p:nvSpPr>
          <p:spPr>
            <a:xfrm>
              <a:off x="689878" y="3186235"/>
              <a:ext cx="71936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Triggers</a:t>
              </a:r>
            </a:p>
          </p:txBody>
        </p:sp>
        <p:sp>
          <p:nvSpPr>
            <p:cNvPr id="16" name="TextBox 15">
              <a:extLst>
                <a:ext uri="{FF2B5EF4-FFF2-40B4-BE49-F238E27FC236}">
                  <a16:creationId xmlns:a16="http://schemas.microsoft.com/office/drawing/2014/main" id="{DD73567F-16C6-45A2-B84C-9D6457B65FC0}"/>
                </a:ext>
              </a:extLst>
            </p:cNvPr>
            <p:cNvSpPr txBox="1"/>
            <p:nvPr/>
          </p:nvSpPr>
          <p:spPr>
            <a:xfrm>
              <a:off x="543813" y="4608676"/>
              <a:ext cx="101149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THE WORLD</a:t>
              </a:r>
            </a:p>
          </p:txBody>
        </p:sp>
        <p:grpSp>
          <p:nvGrpSpPr>
            <p:cNvPr id="64" name="Group 63" descr="globe, earth">
              <a:extLst>
                <a:ext uri="{FF2B5EF4-FFF2-40B4-BE49-F238E27FC236}">
                  <a16:creationId xmlns:a16="http://schemas.microsoft.com/office/drawing/2014/main" id="{DB4F2BDC-4227-4C2E-8BE4-6FB40FA0975D}"/>
                </a:ext>
              </a:extLst>
            </p:cNvPr>
            <p:cNvGrpSpPr/>
            <p:nvPr/>
          </p:nvGrpSpPr>
          <p:grpSpPr>
            <a:xfrm>
              <a:off x="665159" y="3641443"/>
              <a:ext cx="768802" cy="768798"/>
              <a:chOff x="8617744" y="2840833"/>
              <a:chExt cx="896936" cy="896934"/>
            </a:xfrm>
          </p:grpSpPr>
          <p:sp>
            <p:nvSpPr>
              <p:cNvPr id="65" name="Oval 64">
                <a:extLst>
                  <a:ext uri="{FF2B5EF4-FFF2-40B4-BE49-F238E27FC236}">
                    <a16:creationId xmlns:a16="http://schemas.microsoft.com/office/drawing/2014/main" id="{4573E96D-AC98-4CB3-94AC-13C35E74607C}"/>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09"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4">
                <a:extLst>
                  <a:ext uri="{FF2B5EF4-FFF2-40B4-BE49-F238E27FC236}">
                    <a16:creationId xmlns:a16="http://schemas.microsoft.com/office/drawing/2014/main" id="{C3F5B974-975A-4088-87FA-67F9869229CB}"/>
                  </a:ext>
                </a:extLst>
              </p:cNvPr>
              <p:cNvGrpSpPr>
                <a:grpSpLocks noChangeAspect="1"/>
              </p:cNvGrpSpPr>
              <p:nvPr/>
            </p:nvGrpSpPr>
            <p:grpSpPr bwMode="auto">
              <a:xfrm>
                <a:off x="8617744" y="2840833"/>
                <a:ext cx="896936" cy="896934"/>
                <a:chOff x="2177" y="498"/>
                <a:chExt cx="3324" cy="3324"/>
              </a:xfrm>
              <a:solidFill>
                <a:srgbClr val="243A5E"/>
              </a:solidFill>
            </p:grpSpPr>
            <p:sp>
              <p:nvSpPr>
                <p:cNvPr id="67" name="Freeform 5">
                  <a:extLst>
                    <a:ext uri="{FF2B5EF4-FFF2-40B4-BE49-F238E27FC236}">
                      <a16:creationId xmlns:a16="http://schemas.microsoft.com/office/drawing/2014/main" id="{B45A3006-0CD9-4630-8369-58E46ECA3D8A}"/>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6">
                  <a:extLst>
                    <a:ext uri="{FF2B5EF4-FFF2-40B4-BE49-F238E27FC236}">
                      <a16:creationId xmlns:a16="http://schemas.microsoft.com/office/drawing/2014/main" id="{C9D945E2-4C61-40AD-A220-B42F94FB43A1}"/>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7">
                  <a:extLst>
                    <a:ext uri="{FF2B5EF4-FFF2-40B4-BE49-F238E27FC236}">
                      <a16:creationId xmlns:a16="http://schemas.microsoft.com/office/drawing/2014/main" id="{A5CF87F5-F55D-4186-862F-69DB2D237CF8}"/>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86" name="Group 85">
            <a:extLst>
              <a:ext uri="{FF2B5EF4-FFF2-40B4-BE49-F238E27FC236}">
                <a16:creationId xmlns:a16="http://schemas.microsoft.com/office/drawing/2014/main" id="{EF7E8558-0F6D-497A-A447-0793B6A16020}"/>
              </a:ext>
              <a:ext uri="{C183D7F6-B498-43B3-948B-1728B52AA6E4}">
                <adec:decorative xmlns:adec="http://schemas.microsoft.com/office/drawing/2017/decorative" val="1"/>
              </a:ext>
            </a:extLst>
          </p:cNvPr>
          <p:cNvGrpSpPr/>
          <p:nvPr/>
        </p:nvGrpSpPr>
        <p:grpSpPr>
          <a:xfrm>
            <a:off x="10734502" y="241300"/>
            <a:ext cx="1457498" cy="553998"/>
            <a:chOff x="10401300" y="241300"/>
            <a:chExt cx="1790700" cy="836374"/>
          </a:xfrm>
        </p:grpSpPr>
        <p:sp>
          <p:nvSpPr>
            <p:cNvPr id="87" name="Rectangle 86">
              <a:extLst>
                <a:ext uri="{FF2B5EF4-FFF2-40B4-BE49-F238E27FC236}">
                  <a16:creationId xmlns:a16="http://schemas.microsoft.com/office/drawing/2014/main" id="{8FC8DB9C-2076-4C69-A720-B62B51E9CC66}"/>
                </a:ext>
              </a:extLst>
            </p:cNvPr>
            <p:cNvSpPr/>
            <p:nvPr/>
          </p:nvSpPr>
          <p:spPr bwMode="auto">
            <a:xfrm>
              <a:off x="10401300" y="241300"/>
              <a:ext cx="1790700" cy="8363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5176361-4481-4441-B088-B6A84D4720B1}"/>
                </a:ext>
              </a:extLst>
            </p:cNvPr>
            <p:cNvSpPr/>
            <p:nvPr/>
          </p:nvSpPr>
          <p:spPr>
            <a:xfrm>
              <a:off x="10660459" y="428654"/>
              <a:ext cx="13843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Modified from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Reason</a:t>
              </a:r>
              <a:r>
                <a:rPr kumimoji="0" lang="en-US"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12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1991</a:t>
              </a:r>
            </a:p>
          </p:txBody>
        </p:sp>
        <p:sp>
          <p:nvSpPr>
            <p:cNvPr id="93" name="Rectangle 92">
              <a:extLst>
                <a:ext uri="{FF2B5EF4-FFF2-40B4-BE49-F238E27FC236}">
                  <a16:creationId xmlns:a16="http://schemas.microsoft.com/office/drawing/2014/main" id="{6FEF98DC-8972-4993-B6E2-C93CB31DAE4D}"/>
                </a:ext>
              </a:extLst>
            </p:cNvPr>
            <p:cNvSpPr/>
            <p:nvPr/>
          </p:nvSpPr>
          <p:spPr bwMode="auto">
            <a:xfrm>
              <a:off x="10401300" y="241300"/>
              <a:ext cx="144780" cy="8363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29798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xmlns:a16="http://schemas.microsoft.com/office/drawing/2014/main" xmlns:adec="http://schemas.microsoft.com/office/drawing/2017/decorative" xmlns:a14="http://schemas.microsoft.com/office/drawing/2010/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1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42" presetClass="path" presetSubtype="0" decel="100000" fill="hold" nodeType="withEffect">
                                  <p:stCondLst>
                                    <p:cond delay="150"/>
                                  </p:stCondLst>
                                  <p:childTnLst>
                                    <p:animMotion origin="layout" path="M -0.0245 -6.58193E-7 L -4.4243E-6 -6.58193E-7 " pathEditMode="relative" rAng="0" ptsTypes="AA">
                                      <p:cBhvr>
                                        <p:cTn id="12" dur="600" fill="hold"/>
                                        <p:tgtEl>
                                          <p:spTgt spid="41"/>
                                        </p:tgtEl>
                                        <p:attrNameLst>
                                          <p:attrName>ppt_x</p:attrName>
                                          <p:attrName>ppt_y</p:attrName>
                                        </p:attrNameLst>
                                      </p:cBhvr>
                                      <p:rCtr x="1225" y="0"/>
                                    </p:animMotion>
                                  </p:childTnLst>
                                </p:cTn>
                              </p:par>
                              <p:par>
                                <p:cTn id="13" presetID="10" presetClass="entr" presetSubtype="0" fill="hold" nodeType="withEffect">
                                  <p:stCondLst>
                                    <p:cond delay="30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300"/>
                                  </p:stCondLst>
                                  <p:childTnLst>
                                    <p:animMotion origin="layout" path="M -0.0245 -6.58193E-7 L -4.4243E-6 -6.58193E-7 " pathEditMode="relative" rAng="0" ptsTypes="AA">
                                      <p:cBhvr>
                                        <p:cTn id="17" dur="600" fill="hold"/>
                                        <p:tgtEl>
                                          <p:spTgt spid="39"/>
                                        </p:tgtEl>
                                        <p:attrNameLst>
                                          <p:attrName>ppt_x</p:attrName>
                                          <p:attrName>ppt_y</p:attrName>
                                        </p:attrNameLst>
                                      </p:cBhvr>
                                      <p:rCtr x="1225" y="0"/>
                                    </p:animMotion>
                                  </p:childTnLst>
                                </p:cTn>
                              </p:par>
                              <p:par>
                                <p:cTn id="18" presetID="10" presetClass="entr" presetSubtype="0" fill="hold" nodeType="withEffect">
                                  <p:stCondLst>
                                    <p:cond delay="45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42" presetClass="path" presetSubtype="0" decel="100000" fill="hold" nodeType="withEffect">
                                  <p:stCondLst>
                                    <p:cond delay="450"/>
                                  </p:stCondLst>
                                  <p:childTnLst>
                                    <p:animMotion origin="layout" path="M -0.0245 -6.58193E-7 L -4.4243E-6 -6.58193E-7 " pathEditMode="relative" rAng="0" ptsTypes="AA">
                                      <p:cBhvr>
                                        <p:cTn id="22" dur="600" fill="hold"/>
                                        <p:tgtEl>
                                          <p:spTgt spid="38"/>
                                        </p:tgtEl>
                                        <p:attrNameLst>
                                          <p:attrName>ppt_x</p:attrName>
                                          <p:attrName>ppt_y</p:attrName>
                                        </p:attrNameLst>
                                      </p:cBhvr>
                                      <p:rCtr x="1225" y="0"/>
                                    </p:animMotion>
                                  </p:childTnLst>
                                </p:cTn>
                              </p:par>
                              <p:par>
                                <p:cTn id="23" presetID="10" presetClass="entr" presetSubtype="0" fill="hold" nodeType="withEffect">
                                  <p:stCondLst>
                                    <p:cond delay="60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42" presetClass="path" presetSubtype="0" decel="100000" fill="hold" nodeType="withEffect">
                                  <p:stCondLst>
                                    <p:cond delay="600"/>
                                  </p:stCondLst>
                                  <p:childTnLst>
                                    <p:animMotion origin="layout" path="M -0.0245 -6.58193E-7 L -4.4243E-6 -6.58193E-7 " pathEditMode="relative" rAng="0" ptsTypes="AA">
                                      <p:cBhvr>
                                        <p:cTn id="27" dur="600" fill="hold"/>
                                        <p:tgtEl>
                                          <p:spTgt spid="37"/>
                                        </p:tgtEl>
                                        <p:attrNameLst>
                                          <p:attrName>ppt_x</p:attrName>
                                          <p:attrName>ppt_y</p:attrName>
                                        </p:attrNameLst>
                                      </p:cBhvr>
                                      <p:rCtr x="1225" y="0"/>
                                    </p:animMotion>
                                  </p:childTnLst>
                                </p:cTn>
                              </p:par>
                              <p:par>
                                <p:cTn id="28" presetID="10" presetClass="entr" presetSubtype="0" fill="hold" nodeType="withEffect">
                                  <p:stCondLst>
                                    <p:cond delay="75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42" presetClass="path" presetSubtype="0" decel="100000" fill="hold" nodeType="withEffect">
                                  <p:stCondLst>
                                    <p:cond delay="750"/>
                                  </p:stCondLst>
                                  <p:childTnLst>
                                    <p:animMotion origin="layout" path="M -0.0245 -6.58193E-7 L -4.4243E-6 -6.58193E-7 " pathEditMode="relative" rAng="0" ptsTypes="AA">
                                      <p:cBhvr>
                                        <p:cTn id="32" dur="600" fill="hold"/>
                                        <p:tgtEl>
                                          <p:spTgt spid="36"/>
                                        </p:tgtEl>
                                        <p:attrNameLst>
                                          <p:attrName>ppt_x</p:attrName>
                                          <p:attrName>ppt_y</p:attrName>
                                        </p:attrNameLst>
                                      </p:cBhvr>
                                      <p:rCtr x="1225" y="0"/>
                                    </p:animMotion>
                                  </p:childTnLst>
                                </p:cTn>
                              </p:par>
                              <p:par>
                                <p:cTn id="33" presetID="10" presetClass="entr" presetSubtype="0" fill="hold" nodeType="withEffect">
                                  <p:stCondLst>
                                    <p:cond delay="9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42" presetClass="path" presetSubtype="0" decel="100000" fill="hold" nodeType="withEffect">
                                  <p:stCondLst>
                                    <p:cond delay="900"/>
                                  </p:stCondLst>
                                  <p:childTnLst>
                                    <p:animMotion origin="layout" path="M -0.0245 -6.58193E-7 L -4.4243E-6 -6.58193E-7 " pathEditMode="relative" rAng="0" ptsTypes="AA">
                                      <p:cBhvr>
                                        <p:cTn id="37" dur="600" fill="hold"/>
                                        <p:tgtEl>
                                          <p:spTgt spid="35"/>
                                        </p:tgtEl>
                                        <p:attrNameLst>
                                          <p:attrName>ppt_x</p:attrName>
                                          <p:attrName>ppt_y</p:attrName>
                                        </p:attrNameLst>
                                      </p:cBhvr>
                                      <p:rCtr x="1225" y="0"/>
                                    </p:animMotion>
                                  </p:childTnLst>
                                </p:cTn>
                              </p:par>
                              <p:par>
                                <p:cTn id="38" presetID="10" presetClass="entr" presetSubtype="0" fill="hold" grpId="0" nodeType="withEffect">
                                  <p:stCondLst>
                                    <p:cond delay="9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par>
                          <p:cTn id="41" fill="hold">
                            <p:stCondLst>
                              <p:cond delay="1500"/>
                            </p:stCondLst>
                            <p:childTnLst>
                              <p:par>
                                <p:cTn id="42" presetID="1" presetClass="entr" presetSubtype="0"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42" presetClass="path" presetSubtype="0" decel="100000" fill="hold" nodeType="withEffect">
                                  <p:stCondLst>
                                    <p:cond delay="0"/>
                                  </p:stCondLst>
                                  <p:childTnLst>
                                    <p:animMotion origin="layout" path="M 2.25428E-6 0.04607 L 2.25428E-6 -6.58193E-7 " pathEditMode="relative" rAng="0" ptsTypes="AA">
                                      <p:cBhvr>
                                        <p:cTn id="48" dur="600" fill="hold"/>
                                        <p:tgtEl>
                                          <p:spTgt spid="3"/>
                                        </p:tgtEl>
                                        <p:attrNameLst>
                                          <p:attrName>ppt_x</p:attrName>
                                          <p:attrName>ppt_y</p:attrName>
                                        </p:attrNameLst>
                                      </p:cBhvr>
                                      <p:rCtr x="0" y="-2315"/>
                                    </p:animMotion>
                                  </p:childTnLst>
                                </p:cTn>
                              </p:par>
                              <p:par>
                                <p:cTn id="49" presetID="10" presetClass="entr" presetSubtype="0" fill="hold" nodeType="withEffect">
                                  <p:stCondLst>
                                    <p:cond delay="10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par>
                                <p:cTn id="52" presetID="42" presetClass="path" presetSubtype="0" decel="100000" fill="hold" nodeType="withEffect">
                                  <p:stCondLst>
                                    <p:cond delay="100"/>
                                  </p:stCondLst>
                                  <p:childTnLst>
                                    <p:animMotion origin="layout" path="M 2.25428E-6 0.04607 L 2.25428E-6 -6.58193E-7 " pathEditMode="relative" rAng="0" ptsTypes="AA">
                                      <p:cBhvr>
                                        <p:cTn id="53" dur="600" fill="hold"/>
                                        <p:tgtEl>
                                          <p:spTgt spid="2"/>
                                        </p:tgtEl>
                                        <p:attrNameLst>
                                          <p:attrName>ppt_x</p:attrName>
                                          <p:attrName>ppt_y</p:attrName>
                                        </p:attrNameLst>
                                      </p:cBhvr>
                                      <p:rCtr x="0" y="-2315"/>
                                    </p:animMotion>
                                  </p:childTnLst>
                                </p:cTn>
                              </p:par>
                              <p:par>
                                <p:cTn id="54" presetID="10" presetClass="entr" presetSubtype="0" fill="hold" nodeType="withEffect">
                                  <p:stCondLst>
                                    <p:cond delay="20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42" presetClass="path" presetSubtype="0" decel="100000" fill="hold" nodeType="withEffect">
                                  <p:stCondLst>
                                    <p:cond delay="200"/>
                                  </p:stCondLst>
                                  <p:childTnLst>
                                    <p:animMotion origin="layout" path="M 2.25428E-6 0.04607 L 2.25428E-6 -6.58193E-7 " pathEditMode="relative" rAng="0" ptsTypes="AA">
                                      <p:cBhvr>
                                        <p:cTn id="58" dur="600" fill="hold"/>
                                        <p:tgtEl>
                                          <p:spTgt spid="5"/>
                                        </p:tgtEl>
                                        <p:attrNameLst>
                                          <p:attrName>ppt_x</p:attrName>
                                          <p:attrName>ppt_y</p:attrName>
                                        </p:attrNameLst>
                                      </p:cBhvr>
                                      <p:rCtr x="0" y="-2315"/>
                                    </p:animMotion>
                                  </p:childTnLst>
                                </p:cTn>
                              </p:par>
                              <p:par>
                                <p:cTn id="59" presetID="10" presetClass="entr" presetSubtype="0" fill="hold" nodeType="withEffect">
                                  <p:stCondLst>
                                    <p:cond delay="3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42" presetClass="path" presetSubtype="0" decel="100000" fill="hold" nodeType="withEffect">
                                  <p:stCondLst>
                                    <p:cond delay="300"/>
                                  </p:stCondLst>
                                  <p:childTnLst>
                                    <p:animMotion origin="layout" path="M 2.25428E-6 0.04607 L 2.25428E-6 -6.58193E-7 " pathEditMode="relative" rAng="0" ptsTypes="AA">
                                      <p:cBhvr>
                                        <p:cTn id="63" dur="600" fill="hold"/>
                                        <p:tgtEl>
                                          <p:spTgt spid="17"/>
                                        </p:tgtEl>
                                        <p:attrNameLst>
                                          <p:attrName>ppt_x</p:attrName>
                                          <p:attrName>ppt_y</p:attrName>
                                        </p:attrNameLst>
                                      </p:cBhvr>
                                      <p:rCtr x="0" y="-2315"/>
                                    </p:animMotion>
                                  </p:childTnLst>
                                </p:cTn>
                              </p:par>
                              <p:par>
                                <p:cTn id="64" presetID="10" presetClass="entr" presetSubtype="0" fill="hold" nodeType="withEffect">
                                  <p:stCondLst>
                                    <p:cond delay="40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42" presetClass="path" presetSubtype="0" decel="100000" fill="hold" nodeType="withEffect">
                                  <p:stCondLst>
                                    <p:cond delay="400"/>
                                  </p:stCondLst>
                                  <p:childTnLst>
                                    <p:animMotion origin="layout" path="M 2.25428E-6 0.04607 L 2.25428E-6 -6.58193E-7 " pathEditMode="relative" rAng="0" ptsTypes="AA">
                                      <p:cBhvr>
                                        <p:cTn id="68" dur="600" fill="hold"/>
                                        <p:tgtEl>
                                          <p:spTgt spid="27"/>
                                        </p:tgtEl>
                                        <p:attrNameLst>
                                          <p:attrName>ppt_x</p:attrName>
                                          <p:attrName>ppt_y</p:attrName>
                                        </p:attrNameLst>
                                      </p:cBhvr>
                                      <p:rCtr x="0" y="-2315"/>
                                    </p:animMotion>
                                  </p:childTnLst>
                                </p:cTn>
                              </p:par>
                              <p:par>
                                <p:cTn id="69" presetID="10" presetClass="entr" presetSubtype="0" fill="hold" nodeType="withEffect">
                                  <p:stCondLst>
                                    <p:cond delay="50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42" presetClass="path" presetSubtype="0" decel="100000" fill="hold" nodeType="withEffect">
                                  <p:stCondLst>
                                    <p:cond delay="500"/>
                                  </p:stCondLst>
                                  <p:childTnLst>
                                    <p:animMotion origin="layout" path="M 2.25428E-6 0.04607 L 2.25428E-6 -6.58193E-7 " pathEditMode="relative" rAng="0" ptsTypes="AA">
                                      <p:cBhvr>
                                        <p:cTn id="73" dur="600" fill="hold"/>
                                        <p:tgtEl>
                                          <p:spTgt spid="29"/>
                                        </p:tgtEl>
                                        <p:attrNameLst>
                                          <p:attrName>ppt_x</p:attrName>
                                          <p:attrName>ppt_y</p:attrName>
                                        </p:attrNameLst>
                                      </p:cBhvr>
                                      <p:rCtr x="0" y="-2315"/>
                                    </p:animMotion>
                                  </p:childTnLst>
                                </p:cTn>
                              </p:par>
                              <p:par>
                                <p:cTn id="74" presetID="10" presetClass="entr" presetSubtype="0" fill="hold" nodeType="withEffect">
                                  <p:stCondLst>
                                    <p:cond delay="60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42" presetClass="path" presetSubtype="0" decel="100000" fill="hold" nodeType="withEffect">
                                  <p:stCondLst>
                                    <p:cond delay="600"/>
                                  </p:stCondLst>
                                  <p:childTnLst>
                                    <p:animMotion origin="layout" path="M 2.25428E-6 0.04607 L 2.25428E-6 -6.58193E-7 " pathEditMode="relative" rAng="0" ptsTypes="AA">
                                      <p:cBhvr>
                                        <p:cTn id="78" dur="600" fill="hold"/>
                                        <p:tgtEl>
                                          <p:spTgt spid="31"/>
                                        </p:tgtEl>
                                        <p:attrNameLst>
                                          <p:attrName>ppt_x</p:attrName>
                                          <p:attrName>ppt_y</p:attrName>
                                        </p:attrNameLst>
                                      </p:cBhvr>
                                      <p:rCtr x="0" y="-2315"/>
                                    </p:animMotion>
                                  </p:childTnLst>
                                </p:cTn>
                              </p:par>
                              <p:par>
                                <p:cTn id="79" presetID="10" presetClass="entr" presetSubtype="0" fill="hold" nodeType="withEffect">
                                  <p:stCondLst>
                                    <p:cond delay="70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42" presetClass="path" presetSubtype="0" decel="100000" fill="hold" nodeType="withEffect">
                                  <p:stCondLst>
                                    <p:cond delay="700"/>
                                  </p:stCondLst>
                                  <p:childTnLst>
                                    <p:animMotion origin="layout" path="M 2.25428E-6 0.04607 L 2.25428E-6 -6.58193E-7 " pathEditMode="relative" rAng="0" ptsTypes="AA">
                                      <p:cBhvr>
                                        <p:cTn id="83" dur="600" fill="hold"/>
                                        <p:tgtEl>
                                          <p:spTgt spid="32"/>
                                        </p:tgtEl>
                                        <p:attrNameLst>
                                          <p:attrName>ppt_x</p:attrName>
                                          <p:attrName>ppt_y</p:attrName>
                                        </p:attrNameLst>
                                      </p:cBhvr>
                                      <p:rCtr x="0" y="-2315"/>
                                    </p:animMotion>
                                  </p:childTnLst>
                                </p:cTn>
                              </p:par>
                              <p:par>
                                <p:cTn id="84" presetID="10" presetClass="entr" presetSubtype="0" fill="hold" nodeType="withEffect">
                                  <p:stCondLst>
                                    <p:cond delay="80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par>
                                <p:cTn id="87" presetID="42" presetClass="path" presetSubtype="0" decel="100000" fill="hold" nodeType="withEffect">
                                  <p:stCondLst>
                                    <p:cond delay="800"/>
                                  </p:stCondLst>
                                  <p:childTnLst>
                                    <p:animMotion origin="layout" path="M 2.25428E-6 0.04607 L 2.25428E-6 -6.58193E-7 " pathEditMode="relative" rAng="0" ptsTypes="AA">
                                      <p:cBhvr>
                                        <p:cTn id="88" dur="600" fill="hold"/>
                                        <p:tgtEl>
                                          <p:spTgt spid="33"/>
                                        </p:tgtEl>
                                        <p:attrNameLst>
                                          <p:attrName>ppt_x</p:attrName>
                                          <p:attrName>ppt_y</p:attrName>
                                        </p:attrNameLst>
                                      </p:cBhvr>
                                      <p:rCtr x="0" y="-2315"/>
                                    </p:animMotion>
                                  </p:childTnLst>
                                </p:cTn>
                              </p:par>
                              <p:par>
                                <p:cTn id="89" presetID="10" presetClass="entr" presetSubtype="0" fill="hold" nodeType="withEffect">
                                  <p:stCondLst>
                                    <p:cond delay="90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42" presetClass="path" presetSubtype="0" decel="100000" fill="hold" nodeType="withEffect">
                                  <p:stCondLst>
                                    <p:cond delay="900"/>
                                  </p:stCondLst>
                                  <p:childTnLst>
                                    <p:animMotion origin="layout" path="M 2.25428E-6 0.04607 L 2.25428E-6 -6.58193E-7 " pathEditMode="relative" rAng="0" ptsTypes="AA">
                                      <p:cBhvr>
                                        <p:cTn id="93" dur="600" fill="hold"/>
                                        <p:tgtEl>
                                          <p:spTgt spid="34"/>
                                        </p:tgtEl>
                                        <p:attrNameLst>
                                          <p:attrName>ppt_x</p:attrName>
                                          <p:attrName>ppt_y</p:attrName>
                                        </p:attrNameLst>
                                      </p:cBhvr>
                                      <p:rCtr x="0" y="-2315"/>
                                    </p:animMotion>
                                  </p:childTnLst>
                                </p:cTn>
                              </p:par>
                              <p:par>
                                <p:cTn id="94" presetID="22" presetClass="entr" presetSubtype="8" fill="hold" grpId="0" nodeType="withEffect">
                                  <p:stCondLst>
                                    <p:cond delay="900"/>
                                  </p:stCondLst>
                                  <p:childTnLst>
                                    <p:set>
                                      <p:cBhvr>
                                        <p:cTn id="95" dur="1" fill="hold">
                                          <p:stCondLst>
                                            <p:cond delay="0"/>
                                          </p:stCondLst>
                                        </p:cTn>
                                        <p:tgtEl>
                                          <p:spTgt spid="92"/>
                                        </p:tgtEl>
                                        <p:attrNameLst>
                                          <p:attrName>style.visibility</p:attrName>
                                        </p:attrNameLst>
                                      </p:cBhvr>
                                      <p:to>
                                        <p:strVal val="visible"/>
                                      </p:to>
                                    </p:set>
                                    <p:animEffect transition="in" filter="wipe(left)">
                                      <p:cBhvr>
                                        <p:cTn id="96" dur="750"/>
                                        <p:tgtEl>
                                          <p:spTgt spid="92"/>
                                        </p:tgtEl>
                                      </p:cBhvr>
                                    </p:animEffect>
                                  </p:childTnLst>
                                </p:cTn>
                              </p:par>
                              <p:par>
                                <p:cTn id="97" presetID="22" presetClass="entr" presetSubtype="8" fill="hold" nodeType="withEffect">
                                  <p:stCondLst>
                                    <p:cond delay="900"/>
                                  </p:stCondLst>
                                  <p:childTnLst>
                                    <p:set>
                                      <p:cBhvr>
                                        <p:cTn id="98" dur="1" fill="hold">
                                          <p:stCondLst>
                                            <p:cond delay="0"/>
                                          </p:stCondLst>
                                        </p:cTn>
                                        <p:tgtEl>
                                          <p:spTgt spid="47"/>
                                        </p:tgtEl>
                                        <p:attrNameLst>
                                          <p:attrName>style.visibility</p:attrName>
                                        </p:attrNameLst>
                                      </p:cBhvr>
                                      <p:to>
                                        <p:strVal val="visible"/>
                                      </p:to>
                                    </p:set>
                                    <p:animEffect transition="in" filter="wipe(left)">
                                      <p:cBhvr>
                                        <p:cTn id="99" dur="750"/>
                                        <p:tgtEl>
                                          <p:spTgt spid="47"/>
                                        </p:tgtEl>
                                      </p:cBhvr>
                                    </p:animEffect>
                                  </p:childTnLst>
                                </p:cTn>
                              </p:par>
                              <p:par>
                                <p:cTn id="100" presetID="22" presetClass="entr" presetSubtype="8" fill="hold" nodeType="withEffect">
                                  <p:stCondLst>
                                    <p:cond delay="900"/>
                                  </p:stCondLst>
                                  <p:childTnLst>
                                    <p:set>
                                      <p:cBhvr>
                                        <p:cTn id="101" dur="1" fill="hold">
                                          <p:stCondLst>
                                            <p:cond delay="0"/>
                                          </p:stCondLst>
                                        </p:cTn>
                                        <p:tgtEl>
                                          <p:spTgt spid="44"/>
                                        </p:tgtEl>
                                        <p:attrNameLst>
                                          <p:attrName>style.visibility</p:attrName>
                                        </p:attrNameLst>
                                      </p:cBhvr>
                                      <p:to>
                                        <p:strVal val="visible"/>
                                      </p:to>
                                    </p:set>
                                    <p:animEffect transition="in" filter="wipe(left)">
                                      <p:cBhvr>
                                        <p:cTn id="102" dur="1000"/>
                                        <p:tgtEl>
                                          <p:spTgt spid="44"/>
                                        </p:tgtEl>
                                      </p:cBhvr>
                                    </p:animEffect>
                                  </p:childTnLst>
                                </p:cTn>
                              </p:par>
                            </p:childTnLst>
                          </p:cTn>
                        </p:par>
                        <p:par>
                          <p:cTn id="103" fill="hold">
                            <p:stCondLst>
                              <p:cond delay="3400"/>
                            </p:stCondLst>
                            <p:childTnLst>
                              <p:par>
                                <p:cTn id="104" presetID="10" presetClass="entr" presetSubtype="0" fill="hold" nodeType="after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500"/>
                                        <p:tgtEl>
                                          <p:spTgt spid="48"/>
                                        </p:tgtEl>
                                      </p:cBhvr>
                                    </p:animEffect>
                                  </p:childTnLst>
                                </p:cTn>
                              </p:par>
                              <p:par>
                                <p:cTn id="107" presetID="42" presetClass="path" presetSubtype="0" decel="100000" fill="hold" nodeType="withEffect">
                                  <p:stCondLst>
                                    <p:cond delay="0"/>
                                  </p:stCondLst>
                                  <p:childTnLst>
                                    <p:animMotion origin="layout" path="M 2.25428E-6 0.04607 L 2.25428E-6 -6.58193E-7 " pathEditMode="relative" rAng="0" ptsTypes="AA">
                                      <p:cBhvr>
                                        <p:cTn id="108" dur="600" fill="hold"/>
                                        <p:tgtEl>
                                          <p:spTgt spid="48"/>
                                        </p:tgtEl>
                                        <p:attrNameLst>
                                          <p:attrName>ppt_x</p:attrName>
                                          <p:attrName>ppt_y</p:attrName>
                                        </p:attrNameLst>
                                      </p:cBhvr>
                                      <p:rCtr x="0" y="-2315"/>
                                    </p:animMotion>
                                  </p:childTnLst>
                                </p:cTn>
                              </p:par>
                              <p:par>
                                <p:cTn id="109" presetID="10" presetClass="entr" presetSubtype="0" fill="hold" nodeType="withEffect">
                                  <p:stCondLst>
                                    <p:cond delay="0"/>
                                  </p:stCondLst>
                                  <p:childTnLst>
                                    <p:set>
                                      <p:cBhvr>
                                        <p:cTn id="110" dur="1" fill="hold">
                                          <p:stCondLst>
                                            <p:cond delay="0"/>
                                          </p:stCondLst>
                                        </p:cTn>
                                        <p:tgtEl>
                                          <p:spTgt spid="86"/>
                                        </p:tgtEl>
                                        <p:attrNameLst>
                                          <p:attrName>style.visibility</p:attrName>
                                        </p:attrNameLst>
                                      </p:cBhvr>
                                      <p:to>
                                        <p:strVal val="visible"/>
                                      </p:to>
                                    </p:set>
                                    <p:animEffect transition="in" filter="fade">
                                      <p:cBhvr>
                                        <p:cTn id="111" dur="500"/>
                                        <p:tgtEl>
                                          <p:spTgt spid="86"/>
                                        </p:tgtEl>
                                      </p:cBhvr>
                                    </p:animEffect>
                                  </p:childTnLst>
                                </p:cTn>
                              </p:par>
                              <p:par>
                                <p:cTn id="112" presetID="42" presetClass="path" presetSubtype="0" decel="100000" fill="hold" nodeType="withEffect">
                                  <p:stCondLst>
                                    <p:cond delay="0"/>
                                  </p:stCondLst>
                                  <p:childTnLst>
                                    <p:animMotion origin="layout" path="M -4.375E-6 -2.96296E-6 L 0.03672 -2.96296E-6 " pathEditMode="relative" rAng="0" ptsTypes="AA">
                                      <p:cBhvr>
                                        <p:cTn id="113" dur="600" spd="-100000" fill="hold"/>
                                        <p:tgtEl>
                                          <p:spTgt spid="86"/>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86390" y="1434370"/>
            <a:ext cx="11018520" cy="1107996"/>
          </a:xfrm>
        </p:spPr>
        <p:txBody>
          <a:bodyPr/>
          <a:lstStyle/>
          <a:p>
            <a:pPr marL="0" lvl="1"/>
            <a:r>
              <a:rPr lang="en-US" sz="2400"/>
              <a:t>Architecture guidance and best practices, created for architects, developers and solution owners, to improve the quality of their workloads, based on 5 aligned and connected pillars</a:t>
            </a:r>
          </a:p>
        </p:txBody>
      </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2" name="Group 61" descr="Cost Optimization&#10;">
            <a:extLst>
              <a:ext uri="{FF2B5EF4-FFF2-40B4-BE49-F238E27FC236}">
                <a16:creationId xmlns:a16="http://schemas.microsoft.com/office/drawing/2014/main" id="{41777C08-710B-4E10-A22C-6D76BCF6C14B}"/>
              </a:ext>
              <a:ext uri="{C183D7F6-B498-43B3-948B-1728B52AA6E4}">
                <adec:decorative xmlns:adec="http://schemas.microsoft.com/office/drawing/2017/decorative" val="0"/>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descr="Operational Excellence&#10;">
            <a:extLst>
              <a:ext uri="{FF2B5EF4-FFF2-40B4-BE49-F238E27FC236}">
                <a16:creationId xmlns:a16="http://schemas.microsoft.com/office/drawing/2014/main" id="{327A29B4-6B46-42BD-89AB-515B04770652}"/>
              </a:ext>
              <a:ext uri="{C183D7F6-B498-43B3-948B-1728B52AA6E4}">
                <adec:decorative xmlns:adec="http://schemas.microsoft.com/office/drawing/2017/decorative" val="0"/>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 name="TextBox 46" descr="Operational Excellence&#10;">
              <a:extLst>
                <a:ext uri="{FF2B5EF4-FFF2-40B4-BE49-F238E27FC236}">
                  <a16:creationId xmlns:a16="http://schemas.microsoft.com/office/drawing/2014/main" id="{5CE17EA5-3FEF-4B89-A6C4-5F6037124AFD}"/>
                </a:ext>
                <a:ext uri="{C183D7F6-B498-43B3-948B-1728B52AA6E4}">
                  <adec:decorative xmlns:adec="http://schemas.microsoft.com/office/drawing/2017/decorative" val="0"/>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24" name="Group 23" descr="Performance Efficiency&#10;">
            <a:extLst>
              <a:ext uri="{FF2B5EF4-FFF2-40B4-BE49-F238E27FC236}">
                <a16:creationId xmlns:a16="http://schemas.microsoft.com/office/drawing/2014/main" id="{3564EF5E-CBD8-483E-9343-26975447BC20}"/>
              </a:ext>
              <a:ext uri="{C183D7F6-B498-43B3-948B-1728B52AA6E4}">
                <adec:decorative xmlns:adec="http://schemas.microsoft.com/office/drawing/2017/decorative" val="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 name="Group 21" descr="Reliability&#10;">
            <a:extLst>
              <a:ext uri="{FF2B5EF4-FFF2-40B4-BE49-F238E27FC236}">
                <a16:creationId xmlns:a16="http://schemas.microsoft.com/office/drawing/2014/main" id="{4D0A89FC-EC55-41F6-9310-E1EEA0F21DCE}"/>
              </a:ext>
              <a:ext uri="{C183D7F6-B498-43B3-948B-1728B52AA6E4}">
                <adec:decorative xmlns:adec="http://schemas.microsoft.com/office/drawing/2017/decorative" val="0"/>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tx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descr="Security&#10;">
            <a:extLst>
              <a:ext uri="{FF2B5EF4-FFF2-40B4-BE49-F238E27FC236}">
                <a16:creationId xmlns:a16="http://schemas.microsoft.com/office/drawing/2014/main" id="{EEEE7AC0-6DE9-4576-8DE8-FD1476601EBC}"/>
              </a:ext>
              <a:ext uri="{C183D7F6-B498-43B3-948B-1728B52AA6E4}">
                <adec:decorative xmlns:adec="http://schemas.microsoft.com/office/drawing/2017/decorative" val="0"/>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spTree>
    <p:custDataLst>
      <p:tags r:id="rId1"/>
    </p:custDataLst>
    <p:extLst>
      <p:ext uri="{BB962C8B-B14F-4D97-AF65-F5344CB8AC3E}">
        <p14:creationId xmlns:p14="http://schemas.microsoft.com/office/powerpoint/2010/main" val="23043486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cost and usage monitoring </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underused or orphaned resources</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structure billing management</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Budget reductions due to lack of support for cloud adoption by LT/board</a:t>
            </a:r>
          </a:p>
        </p:txBody>
      </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rapid issue identification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deployment automation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Absence of communication mechanisms and dashboards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expectations and business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visibility on root cause for events</a:t>
            </a:r>
          </a:p>
        </p:txBody>
      </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new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design for scaling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resiliency features/capabilities for better architecture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data back up practices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resiliency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access control mechanism (authentication)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security threat detection mechanism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security thread response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B252FDC6-59B2-4C97-9EB4-5AEF18C18D9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34">
            <a:extLst>
              <a:ext uri="{FF2B5EF4-FFF2-40B4-BE49-F238E27FC236}">
                <a16:creationId xmlns:a16="http://schemas.microsoft.com/office/drawing/2014/main" id="{C8146BB0-5D87-4A6F-8798-A1CC3A4ACE6C}"/>
              </a:ext>
              <a:ext uri="{C183D7F6-B498-43B3-948B-1728B52AA6E4}">
                <adec:decorative xmlns:adec="http://schemas.microsoft.com/office/drawing/2017/decorative" val="1"/>
              </a:ext>
            </a:extLst>
          </p:cNvPr>
          <p:cNvGrpSpPr>
            <a:grpSpLocks noChangeAspect="1"/>
          </p:cNvGrpSpPr>
          <p:nvPr/>
        </p:nvGrpSpPr>
        <p:grpSpPr bwMode="auto">
          <a:xfrm>
            <a:off x="3490287" y="2608263"/>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6" name="Group 4">
            <a:extLst>
              <a:ext uri="{FF2B5EF4-FFF2-40B4-BE49-F238E27FC236}">
                <a16:creationId xmlns:a16="http://schemas.microsoft.com/office/drawing/2014/main" id="{AAEB28B1-5A21-4E4C-B728-FA9FD59D0683}"/>
              </a:ext>
              <a:ext uri="{C183D7F6-B498-43B3-948B-1728B52AA6E4}">
                <adec:decorative xmlns:adec="http://schemas.microsoft.com/office/drawing/2017/decorative" val="1"/>
              </a:ext>
            </a:extLst>
          </p:cNvPr>
          <p:cNvGrpSpPr>
            <a:grpSpLocks noChangeAspect="1"/>
          </p:cNvGrpSpPr>
          <p:nvPr/>
        </p:nvGrpSpPr>
        <p:grpSpPr bwMode="auto">
          <a:xfrm>
            <a:off x="5802440" y="2490055"/>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1870CABC-F3AF-4ED2-804E-35F826E41CF2}"/>
              </a:ext>
              <a:ext uri="{C183D7F6-B498-43B3-948B-1728B52AA6E4}">
                <adec:decorative xmlns:adec="http://schemas.microsoft.com/office/drawing/2017/decorative" val="1"/>
              </a:ext>
            </a:extLst>
          </p:cNvPr>
          <p:cNvGrpSpPr/>
          <p:nvPr/>
        </p:nvGrpSpPr>
        <p:grpSpPr>
          <a:xfrm>
            <a:off x="8038192" y="2553355"/>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tx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0BDDB-C86F-4B75-BFD0-D394440FFFF8}"/>
              </a:ext>
              <a:ext uri="{C183D7F6-B498-43B3-948B-1728B52AA6E4}">
                <adec:decorative xmlns:adec="http://schemas.microsoft.com/office/drawing/2017/decorative" val="1"/>
              </a:ext>
            </a:extLst>
          </p:cNvPr>
          <p:cNvGrpSpPr/>
          <p:nvPr/>
        </p:nvGrpSpPr>
        <p:grpSpPr>
          <a:xfrm>
            <a:off x="10359192" y="2553355"/>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5455911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34" name="TextBox 33" descr="Cost Optimization&#10;">
            <a:extLst>
              <a:ext uri="{FF2B5EF4-FFF2-40B4-BE49-F238E27FC236}">
                <a16:creationId xmlns:a16="http://schemas.microsoft.com/office/drawing/2014/main" id="{5F0F4B90-7518-4D1C-BAB0-AC9E0FDB0EBE}"/>
              </a:ext>
            </a:extLst>
          </p:cNvPr>
          <p:cNvSpPr txBox="1"/>
          <p:nvPr/>
        </p:nvSpPr>
        <p:spPr>
          <a:xfrm>
            <a:off x="706089"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2" name="TextBox 1">
            <a:extLst>
              <a:ext uri="{FF2B5EF4-FFF2-40B4-BE49-F238E27FC236}">
                <a16:creationId xmlns:a16="http://schemas.microsoft.com/office/drawing/2014/main" id="{3920D86F-B3A5-445B-AC2F-22F213FC88AB}"/>
              </a:ext>
            </a:extLst>
          </p:cNvPr>
          <p:cNvSpPr txBox="1"/>
          <p:nvPr/>
        </p:nvSpPr>
        <p:spPr>
          <a:xfrm>
            <a:off x="568929"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sp>
        <p:nvSpPr>
          <p:cNvPr id="37" name="TextBox 36">
            <a:extLst>
              <a:ext uri="{FF2B5EF4-FFF2-40B4-BE49-F238E27FC236}">
                <a16:creationId xmlns:a16="http://schemas.microsoft.com/office/drawing/2014/main" id="{8E3CCF26-DB01-4421-84E9-FCF1F8FBC781}"/>
              </a:ext>
            </a:extLst>
          </p:cNvPr>
          <p:cNvSpPr txBox="1"/>
          <p:nvPr/>
        </p:nvSpPr>
        <p:spPr>
          <a:xfrm>
            <a:off x="2953086"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97" name="TextBox 96">
            <a:extLst>
              <a:ext uri="{FF2B5EF4-FFF2-40B4-BE49-F238E27FC236}">
                <a16:creationId xmlns:a16="http://schemas.microsoft.com/office/drawing/2014/main" id="{3A7FB4C7-D5EF-41BA-91DD-112F2379454A}"/>
              </a:ext>
            </a:extLst>
          </p:cNvPr>
          <p:cNvSpPr txBox="1"/>
          <p:nvPr/>
        </p:nvSpPr>
        <p:spPr>
          <a:xfrm>
            <a:off x="2815926"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00083"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98" name="TextBox 97">
            <a:extLst>
              <a:ext uri="{FF2B5EF4-FFF2-40B4-BE49-F238E27FC236}">
                <a16:creationId xmlns:a16="http://schemas.microsoft.com/office/drawing/2014/main" id="{B9E958BD-9041-4FAE-957E-D4F513B1AFD5}"/>
              </a:ext>
            </a:extLst>
          </p:cNvPr>
          <p:cNvSpPr txBox="1"/>
          <p:nvPr/>
        </p:nvSpPr>
        <p:spPr>
          <a:xfrm>
            <a:off x="5062923"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4470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99" name="TextBox 98">
            <a:extLst>
              <a:ext uri="{FF2B5EF4-FFF2-40B4-BE49-F238E27FC236}">
                <a16:creationId xmlns:a16="http://schemas.microsoft.com/office/drawing/2014/main" id="{CBF46320-316E-4670-A330-0C7D9E47E740}"/>
              </a:ext>
            </a:extLst>
          </p:cNvPr>
          <p:cNvSpPr txBox="1"/>
          <p:nvPr/>
        </p:nvSpPr>
        <p:spPr>
          <a:xfrm>
            <a:off x="7309920"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sp>
        <p:nvSpPr>
          <p:cNvPr id="95" name="TextBox 94">
            <a:extLst>
              <a:ext uri="{FF2B5EF4-FFF2-40B4-BE49-F238E27FC236}">
                <a16:creationId xmlns:a16="http://schemas.microsoft.com/office/drawing/2014/main" id="{6796061B-A46F-43DB-AF65-2E830062685E}"/>
              </a:ext>
            </a:extLst>
          </p:cNvPr>
          <p:cNvSpPr txBox="1"/>
          <p:nvPr/>
        </p:nvSpPr>
        <p:spPr>
          <a:xfrm>
            <a:off x="9694079"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00" name="TextBox 99">
            <a:extLst>
              <a:ext uri="{FF2B5EF4-FFF2-40B4-BE49-F238E27FC236}">
                <a16:creationId xmlns:a16="http://schemas.microsoft.com/office/drawing/2014/main" id="{BA2FE239-C079-4BD7-B2DA-68D3EAF43E4A}"/>
              </a:ext>
            </a:extLst>
          </p:cNvPr>
          <p:cNvSpPr txBox="1"/>
          <p:nvPr/>
        </p:nvSpPr>
        <p:spPr>
          <a:xfrm>
            <a:off x="9556919"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96" name="Group 34">
            <a:extLst>
              <a:ext uri="{FF2B5EF4-FFF2-40B4-BE49-F238E27FC236}">
                <a16:creationId xmlns:a16="http://schemas.microsoft.com/office/drawing/2014/main" id="{800C0658-C288-454B-ADBB-ED48FDB5DCF4}"/>
              </a:ext>
              <a:ext uri="{C183D7F6-B498-43B3-948B-1728B52AA6E4}">
                <adec:decorative xmlns:adec="http://schemas.microsoft.com/office/drawing/2017/decorative" val="1"/>
              </a:ext>
            </a:extLst>
          </p:cNvPr>
          <p:cNvGrpSpPr>
            <a:grpSpLocks noChangeAspect="1"/>
          </p:cNvGrpSpPr>
          <p:nvPr/>
        </p:nvGrpSpPr>
        <p:grpSpPr bwMode="auto">
          <a:xfrm>
            <a:off x="3373773" y="2600185"/>
            <a:ext cx="987425" cy="820737"/>
            <a:chOff x="3572" y="2719"/>
            <a:chExt cx="622" cy="517"/>
          </a:xfrm>
        </p:grpSpPr>
        <p:sp>
          <p:nvSpPr>
            <p:cNvPr id="101" name="AutoShape 33">
              <a:extLst>
                <a:ext uri="{FF2B5EF4-FFF2-40B4-BE49-F238E27FC236}">
                  <a16:creationId xmlns:a16="http://schemas.microsoft.com/office/drawing/2014/main" id="{7CAD4C69-1180-455B-9971-77808A74976D}"/>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35">
              <a:extLst>
                <a:ext uri="{FF2B5EF4-FFF2-40B4-BE49-F238E27FC236}">
                  <a16:creationId xmlns:a16="http://schemas.microsoft.com/office/drawing/2014/main" id="{F9C193D5-DCAC-4BA4-8179-0908E7E5D550}"/>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6">
              <a:extLst>
                <a:ext uri="{FF2B5EF4-FFF2-40B4-BE49-F238E27FC236}">
                  <a16:creationId xmlns:a16="http://schemas.microsoft.com/office/drawing/2014/main" id="{C3C468E6-2245-428A-92E8-4471EE9CC196}"/>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37">
              <a:extLst>
                <a:ext uri="{FF2B5EF4-FFF2-40B4-BE49-F238E27FC236}">
                  <a16:creationId xmlns:a16="http://schemas.microsoft.com/office/drawing/2014/main" id="{12F3DCAA-47D6-4989-83D3-7ECC6AD148F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38">
              <a:extLst>
                <a:ext uri="{FF2B5EF4-FFF2-40B4-BE49-F238E27FC236}">
                  <a16:creationId xmlns:a16="http://schemas.microsoft.com/office/drawing/2014/main" id="{D002F32F-4AB0-4DD8-93E5-0F419F76616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39">
              <a:extLst>
                <a:ext uri="{FF2B5EF4-FFF2-40B4-BE49-F238E27FC236}">
                  <a16:creationId xmlns:a16="http://schemas.microsoft.com/office/drawing/2014/main" id="{4F0AD8CA-764F-4032-8E7A-8D33CB2DAF9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40">
              <a:extLst>
                <a:ext uri="{FF2B5EF4-FFF2-40B4-BE49-F238E27FC236}">
                  <a16:creationId xmlns:a16="http://schemas.microsoft.com/office/drawing/2014/main" id="{1386CCAA-9238-4FFF-A403-C92BE7477F9D}"/>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41">
              <a:extLst>
                <a:ext uri="{FF2B5EF4-FFF2-40B4-BE49-F238E27FC236}">
                  <a16:creationId xmlns:a16="http://schemas.microsoft.com/office/drawing/2014/main" id="{0108BE3A-29CF-47B3-A0CD-0C88F36D6574}"/>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42">
              <a:extLst>
                <a:ext uri="{FF2B5EF4-FFF2-40B4-BE49-F238E27FC236}">
                  <a16:creationId xmlns:a16="http://schemas.microsoft.com/office/drawing/2014/main" id="{36C2B923-5BE7-4FE7-AEFE-6864A5778CA6}"/>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0" name="Picture 109">
            <a:extLst>
              <a:ext uri="{FF2B5EF4-FFF2-40B4-BE49-F238E27FC236}">
                <a16:creationId xmlns:a16="http://schemas.microsoft.com/office/drawing/2014/main" id="{F2E3E46C-B365-4238-9D91-CC93CF8FB1D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F1B3975-C20A-46BD-9262-2957D2EFE420}"/>
              </a:ext>
              <a:ext uri="{C183D7F6-B498-43B3-948B-1728B52AA6E4}">
                <adec:decorative xmlns:adec="http://schemas.microsoft.com/office/drawing/2017/decorative" val="1"/>
              </a:ext>
            </a:extLst>
          </p:cNvPr>
          <p:cNvGrpSpPr/>
          <p:nvPr/>
        </p:nvGrpSpPr>
        <p:grpSpPr>
          <a:xfrm>
            <a:off x="8038192" y="2553355"/>
            <a:ext cx="872835" cy="914400"/>
            <a:chOff x="8038192" y="2535506"/>
            <a:chExt cx="872835" cy="914400"/>
          </a:xfrm>
        </p:grpSpPr>
        <p:sp>
          <p:nvSpPr>
            <p:cNvPr id="113" name="Graphic 4" descr="Badge Tick with solid fill">
              <a:extLst>
                <a:ext uri="{FF2B5EF4-FFF2-40B4-BE49-F238E27FC236}">
                  <a16:creationId xmlns:a16="http://schemas.microsoft.com/office/drawing/2014/main" id="{173926AE-D9AF-4811-ADFA-108EBE007EC6}"/>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Graphic 4" descr="Badge Tick with solid fill">
              <a:extLst>
                <a:ext uri="{FF2B5EF4-FFF2-40B4-BE49-F238E27FC236}">
                  <a16:creationId xmlns:a16="http://schemas.microsoft.com/office/drawing/2014/main" id="{802BB4C9-3AD9-478E-B6EE-F7E53808B325}"/>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tx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0B09EE4F-9463-4F52-AC76-98AAD623AECC}"/>
              </a:ext>
              <a:ext uri="{C183D7F6-B498-43B3-948B-1728B52AA6E4}">
                <adec:decorative xmlns:adec="http://schemas.microsoft.com/office/drawing/2017/decorative" val="1"/>
              </a:ext>
            </a:extLst>
          </p:cNvPr>
          <p:cNvGrpSpPr/>
          <p:nvPr/>
        </p:nvGrpSpPr>
        <p:grpSpPr>
          <a:xfrm>
            <a:off x="10359192" y="2553355"/>
            <a:ext cx="742256" cy="914400"/>
            <a:chOff x="10359192" y="2479536"/>
            <a:chExt cx="742256" cy="914400"/>
          </a:xfrm>
        </p:grpSpPr>
        <p:sp>
          <p:nvSpPr>
            <p:cNvPr id="116" name="Freeform: Shape 115">
              <a:extLst>
                <a:ext uri="{FF2B5EF4-FFF2-40B4-BE49-F238E27FC236}">
                  <a16:creationId xmlns:a16="http://schemas.microsoft.com/office/drawing/2014/main" id="{C8D3783B-69F4-40A5-B2C0-2BCE5802D727}"/>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E389D50-5E69-4AC5-8518-C76ECBA2E80A}"/>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1524BD4-293E-4FA8-BA3C-E2FAC49FC4FE}"/>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5" name="Group 4">
            <a:extLst>
              <a:ext uri="{FF2B5EF4-FFF2-40B4-BE49-F238E27FC236}">
                <a16:creationId xmlns:a16="http://schemas.microsoft.com/office/drawing/2014/main" id="{E5831748-A63E-4865-9BA8-E864EA49B025}"/>
              </a:ext>
              <a:ext uri="{C183D7F6-B498-43B3-948B-1728B52AA6E4}">
                <adec:decorative xmlns:adec="http://schemas.microsoft.com/office/drawing/2017/decorative" val="1"/>
              </a:ext>
            </a:extLst>
          </p:cNvPr>
          <p:cNvGrpSpPr>
            <a:grpSpLocks noChangeAspect="1"/>
          </p:cNvGrpSpPr>
          <p:nvPr/>
        </p:nvGrpSpPr>
        <p:grpSpPr bwMode="auto">
          <a:xfrm>
            <a:off x="5547426" y="2507633"/>
            <a:ext cx="1005840" cy="1005840"/>
            <a:chOff x="8417" y="3338"/>
            <a:chExt cx="374" cy="374"/>
          </a:xfrm>
        </p:grpSpPr>
        <p:sp>
          <p:nvSpPr>
            <p:cNvPr id="36" name="AutoShape 3">
              <a:extLst>
                <a:ext uri="{FF2B5EF4-FFF2-40B4-BE49-F238E27FC236}">
                  <a16:creationId xmlns:a16="http://schemas.microsoft.com/office/drawing/2014/main" id="{2E55616C-478F-4156-ACAE-B6D0F51798E0}"/>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5">
              <a:extLst>
                <a:ext uri="{FF2B5EF4-FFF2-40B4-BE49-F238E27FC236}">
                  <a16:creationId xmlns:a16="http://schemas.microsoft.com/office/drawing/2014/main" id="{E265F0BE-F84D-4BD1-A438-24864226B2A0}"/>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
              <a:extLst>
                <a:ext uri="{FF2B5EF4-FFF2-40B4-BE49-F238E27FC236}">
                  <a16:creationId xmlns:a16="http://schemas.microsoft.com/office/drawing/2014/main" id="{12D4B855-6417-408E-8D83-ECED094BEB6E}"/>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7">
              <a:extLst>
                <a:ext uri="{FF2B5EF4-FFF2-40B4-BE49-F238E27FC236}">
                  <a16:creationId xmlns:a16="http://schemas.microsoft.com/office/drawing/2014/main" id="{29184B9F-9EA9-4E06-ABC5-25102D32501A}"/>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8">
              <a:extLst>
                <a:ext uri="{FF2B5EF4-FFF2-40B4-BE49-F238E27FC236}">
                  <a16:creationId xmlns:a16="http://schemas.microsoft.com/office/drawing/2014/main" id="{C136259E-B92E-44BB-883A-BE683AF8E7F2}"/>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9">
              <a:extLst>
                <a:ext uri="{FF2B5EF4-FFF2-40B4-BE49-F238E27FC236}">
                  <a16:creationId xmlns:a16="http://schemas.microsoft.com/office/drawing/2014/main" id="{399EE2C4-B1F7-423B-AD35-822F3053103B}"/>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0">
              <a:extLst>
                <a:ext uri="{FF2B5EF4-FFF2-40B4-BE49-F238E27FC236}">
                  <a16:creationId xmlns:a16="http://schemas.microsoft.com/office/drawing/2014/main" id="{3EC6602C-0D30-4F63-A592-D91AC35CA5F3}"/>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
              <a:extLst>
                <a:ext uri="{FF2B5EF4-FFF2-40B4-BE49-F238E27FC236}">
                  <a16:creationId xmlns:a16="http://schemas.microsoft.com/office/drawing/2014/main" id="{83C8A164-4785-4666-80D7-29EA8090238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2">
              <a:extLst>
                <a:ext uri="{FF2B5EF4-FFF2-40B4-BE49-F238E27FC236}">
                  <a16:creationId xmlns:a16="http://schemas.microsoft.com/office/drawing/2014/main" id="{8EBD3224-19EC-48E1-A789-8B42933C3A97}"/>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3">
              <a:extLst>
                <a:ext uri="{FF2B5EF4-FFF2-40B4-BE49-F238E27FC236}">
                  <a16:creationId xmlns:a16="http://schemas.microsoft.com/office/drawing/2014/main" id="{C975F95D-CA1A-40FE-B03F-A7A7E326FBB8}"/>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4">
              <a:extLst>
                <a:ext uri="{FF2B5EF4-FFF2-40B4-BE49-F238E27FC236}">
                  <a16:creationId xmlns:a16="http://schemas.microsoft.com/office/drawing/2014/main" id="{045B26B5-9661-49E5-9AF8-B25B2BAA1317}"/>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5">
              <a:extLst>
                <a:ext uri="{FF2B5EF4-FFF2-40B4-BE49-F238E27FC236}">
                  <a16:creationId xmlns:a16="http://schemas.microsoft.com/office/drawing/2014/main" id="{9C32533E-A642-4F81-B4C4-1740B71C75CF}"/>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6">
              <a:extLst>
                <a:ext uri="{FF2B5EF4-FFF2-40B4-BE49-F238E27FC236}">
                  <a16:creationId xmlns:a16="http://schemas.microsoft.com/office/drawing/2014/main" id="{D200D197-B48B-4C18-866A-52711BC55DE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7">
              <a:extLst>
                <a:ext uri="{FF2B5EF4-FFF2-40B4-BE49-F238E27FC236}">
                  <a16:creationId xmlns:a16="http://schemas.microsoft.com/office/drawing/2014/main" id="{8316F702-C689-4EB7-A7F5-C9BD066ABDD7}"/>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8">
              <a:extLst>
                <a:ext uri="{FF2B5EF4-FFF2-40B4-BE49-F238E27FC236}">
                  <a16:creationId xmlns:a16="http://schemas.microsoft.com/office/drawing/2014/main" id="{42DCB61F-8F0F-440F-A25D-ADC1D93AEAF4}"/>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9">
              <a:extLst>
                <a:ext uri="{FF2B5EF4-FFF2-40B4-BE49-F238E27FC236}">
                  <a16:creationId xmlns:a16="http://schemas.microsoft.com/office/drawing/2014/main" id="{0D2E2247-7FAC-43FC-9057-09F657E6668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0">
              <a:extLst>
                <a:ext uri="{FF2B5EF4-FFF2-40B4-BE49-F238E27FC236}">
                  <a16:creationId xmlns:a16="http://schemas.microsoft.com/office/drawing/2014/main" id="{1902C5D8-9A46-4247-9576-DA9ACBDE66D5}"/>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1">
              <a:extLst>
                <a:ext uri="{FF2B5EF4-FFF2-40B4-BE49-F238E27FC236}">
                  <a16:creationId xmlns:a16="http://schemas.microsoft.com/office/drawing/2014/main" id="{D1DB3EA8-2FEE-48A6-93FE-D14D821E3509}"/>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2">
              <a:extLst>
                <a:ext uri="{FF2B5EF4-FFF2-40B4-BE49-F238E27FC236}">
                  <a16:creationId xmlns:a16="http://schemas.microsoft.com/office/drawing/2014/main" id="{1FC93929-1243-437B-A847-C4014C055BB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
              <a:extLst>
                <a:ext uri="{FF2B5EF4-FFF2-40B4-BE49-F238E27FC236}">
                  <a16:creationId xmlns:a16="http://schemas.microsoft.com/office/drawing/2014/main" id="{324A5426-2C35-4A2D-ABBD-BD2FB0DF23A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4">
              <a:extLst>
                <a:ext uri="{FF2B5EF4-FFF2-40B4-BE49-F238E27FC236}">
                  <a16:creationId xmlns:a16="http://schemas.microsoft.com/office/drawing/2014/main" id="{73CC5027-AD9A-47E4-BACB-6E7548A29F0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5">
              <a:extLst>
                <a:ext uri="{FF2B5EF4-FFF2-40B4-BE49-F238E27FC236}">
                  <a16:creationId xmlns:a16="http://schemas.microsoft.com/office/drawing/2014/main" id="{CEFC8D5C-5343-41D7-B6B1-DF74EF338D1A}"/>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26">
              <a:extLst>
                <a:ext uri="{FF2B5EF4-FFF2-40B4-BE49-F238E27FC236}">
                  <a16:creationId xmlns:a16="http://schemas.microsoft.com/office/drawing/2014/main" id="{EB2A2C2E-6B85-4D0B-A609-80E457FE3AD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7">
              <a:extLst>
                <a:ext uri="{FF2B5EF4-FFF2-40B4-BE49-F238E27FC236}">
                  <a16:creationId xmlns:a16="http://schemas.microsoft.com/office/drawing/2014/main" id="{3121330B-7E2C-4F91-9A06-16E3A4AFCE77}"/>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8">
              <a:extLst>
                <a:ext uri="{FF2B5EF4-FFF2-40B4-BE49-F238E27FC236}">
                  <a16:creationId xmlns:a16="http://schemas.microsoft.com/office/drawing/2014/main" id="{A710AC62-CF7D-438D-841E-4A637F278F3D}"/>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29">
              <a:extLst>
                <a:ext uri="{FF2B5EF4-FFF2-40B4-BE49-F238E27FC236}">
                  <a16:creationId xmlns:a16="http://schemas.microsoft.com/office/drawing/2014/main" id="{676EBC2C-790E-497F-B966-44FEF08F6BC6}"/>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30">
              <a:extLst>
                <a:ext uri="{FF2B5EF4-FFF2-40B4-BE49-F238E27FC236}">
                  <a16:creationId xmlns:a16="http://schemas.microsoft.com/office/drawing/2014/main" id="{28653864-A196-4C1A-A2CD-5DBD1B7001A7}"/>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31">
              <a:extLst>
                <a:ext uri="{FF2B5EF4-FFF2-40B4-BE49-F238E27FC236}">
                  <a16:creationId xmlns:a16="http://schemas.microsoft.com/office/drawing/2014/main" id="{33910A25-2249-4FF1-BFE0-CA11AEEC2959}"/>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5540851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41C959-2B3F-A3A3-2408-EEC89FD90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E1FC9-0790-475B-FEB4-36C18CFE5599}"/>
              </a:ext>
              <a:ext uri="{C183D7F6-B498-43B3-948B-1728B52AA6E4}">
                <adec:decorative xmlns:adec="http://schemas.microsoft.com/office/drawing/2017/decorative" val="1"/>
              </a:ext>
            </a:extLst>
          </p:cNvPr>
          <p:cNvSpPr>
            <a:spLocks noGrp="1"/>
          </p:cNvSpPr>
          <p:nvPr>
            <p:ph type="title"/>
          </p:nvPr>
        </p:nvSpPr>
        <p:spPr/>
        <p:txBody>
          <a:bodyPr>
            <a:noAutofit/>
          </a:bodyPr>
          <a:lstStyle/>
          <a:p>
            <a:r>
              <a:rPr lang="en-US" sz="3700">
                <a:latin typeface="Segoe UI Semibold (Headings)"/>
              </a:rPr>
              <a:t>Building reliable systems is a shared responsibility</a:t>
            </a:r>
          </a:p>
        </p:txBody>
      </p:sp>
      <p:sp>
        <p:nvSpPr>
          <p:cNvPr id="8" name="Rectangle 7">
            <a:extLst>
              <a:ext uri="{FF2B5EF4-FFF2-40B4-BE49-F238E27FC236}">
                <a16:creationId xmlns:a16="http://schemas.microsoft.com/office/drawing/2014/main" id="{66883AFE-C019-F0A3-C75F-4DF55C3F526D}"/>
              </a:ext>
              <a:ext uri="{C183D7F6-B498-43B3-948B-1728B52AA6E4}">
                <adec:decorative xmlns:adec="http://schemas.microsoft.com/office/drawing/2017/decorative" val="1"/>
              </a:ext>
            </a:extLst>
          </p:cNvPr>
          <p:cNvSpPr/>
          <p:nvPr/>
        </p:nvSpPr>
        <p:spPr>
          <a:xfrm>
            <a:off x="7380905" y="2401595"/>
            <a:ext cx="4895178" cy="954107"/>
          </a:xfrm>
          <a:prstGeom prst="rect">
            <a:avLst/>
          </a:prstGeom>
        </p:spPr>
        <p:txBody>
          <a:bodyPr wrap="square" lIns="0" anchor="ctr" anchorCtr="0">
            <a:spAutoFit/>
          </a:bodyPr>
          <a:lstStyle/>
          <a:p>
            <a:pPr marL="0" marR="0" lvl="0" indent="0" algn="l" defTabSz="51428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Your responsibility:</a:t>
            </a:r>
          </a:p>
          <a:p>
            <a:pPr marL="0" marR="0" lvl="0" indent="0" algn="l" defTabSz="51428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Reliability ‘in’ the cloud</a:t>
            </a:r>
          </a:p>
        </p:txBody>
      </p:sp>
      <p:sp>
        <p:nvSpPr>
          <p:cNvPr id="10" name="Rectangle 9">
            <a:extLst>
              <a:ext uri="{FF2B5EF4-FFF2-40B4-BE49-F238E27FC236}">
                <a16:creationId xmlns:a16="http://schemas.microsoft.com/office/drawing/2014/main" id="{CFB7FD7A-C120-1122-E177-1CB3292435BC}"/>
              </a:ext>
              <a:ext uri="{C183D7F6-B498-43B3-948B-1728B52AA6E4}">
                <adec:decorative xmlns:adec="http://schemas.microsoft.com/office/drawing/2017/decorative" val="1"/>
              </a:ext>
            </a:extLst>
          </p:cNvPr>
          <p:cNvSpPr/>
          <p:nvPr/>
        </p:nvSpPr>
        <p:spPr>
          <a:xfrm>
            <a:off x="7380905" y="4958706"/>
            <a:ext cx="4583800" cy="954107"/>
          </a:xfrm>
          <a:prstGeom prst="rect">
            <a:avLst/>
          </a:prstGeom>
        </p:spPr>
        <p:txBody>
          <a:bodyPr wrap="square" lIns="0" anchor="ctr" anchorCtr="0">
            <a:spAutoFit/>
          </a:bodyPr>
          <a:lstStyle/>
          <a:p>
            <a:pPr marL="0" marR="0" lvl="0" indent="0" algn="l" defTabSz="51428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Our responsibility: Reliability ‘of’ the cloud</a:t>
            </a:r>
          </a:p>
        </p:txBody>
      </p:sp>
      <p:sp>
        <p:nvSpPr>
          <p:cNvPr id="15" name="Rectangle 14">
            <a:extLst>
              <a:ext uri="{FF2B5EF4-FFF2-40B4-BE49-F238E27FC236}">
                <a16:creationId xmlns:a16="http://schemas.microsoft.com/office/drawing/2014/main" id="{180883AB-83D7-4018-8465-7932AF1F5885}"/>
              </a:ext>
              <a:ext uri="{C183D7F6-B498-43B3-948B-1728B52AA6E4}">
                <adec:decorative xmlns:adec="http://schemas.microsoft.com/office/drawing/2017/decorative" val="1"/>
              </a:ext>
            </a:extLst>
          </p:cNvPr>
          <p:cNvSpPr/>
          <p:nvPr/>
        </p:nvSpPr>
        <p:spPr>
          <a:xfrm flipH="1">
            <a:off x="588263" y="1594542"/>
            <a:ext cx="4060825" cy="1055674"/>
          </a:xfrm>
          <a:prstGeom prst="rect">
            <a:avLst/>
          </a:prstGeom>
          <a:noFill/>
        </p:spPr>
        <p:txBody>
          <a:bodyPr wrap="square" lIns="0">
            <a:sp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Your application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Your</a:t>
            </a:r>
            <a:r>
              <a:rPr kumimoji="0" lang="en-US" sz="1800" b="1"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 </a:t>
            </a:r>
            <a:r>
              <a:rPr kumimoji="0" lang="en-US" sz="1800" b="1" i="0" u="none" strike="noStrike" kern="1200" cap="none" spc="0" normalizeH="0" baseline="0" noProof="0">
                <a:ln>
                  <a:noFill/>
                </a:ln>
                <a:solidFill>
                  <a:srgbClr val="000000"/>
                </a:solidFill>
                <a:effectLst/>
                <a:uLnTx/>
                <a:uFillTx/>
                <a:latin typeface="Segoe UI Semibold"/>
                <a:ea typeface="+mn-ea"/>
                <a:cs typeface="Calibri" panose="020F0502020204030204" pitchFamily="34" charset="0"/>
              </a:rPr>
              <a:t>app</a:t>
            </a:r>
            <a:r>
              <a:rPr kumimoji="0" lang="en-US" sz="1800" b="1"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 </a:t>
            </a: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or</a:t>
            </a:r>
            <a:r>
              <a:rPr kumimoji="0" lang="en-US" sz="1800" b="1"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 </a:t>
            </a:r>
            <a:r>
              <a:rPr kumimoji="0" lang="en-US" sz="1800" b="1" i="0" u="none" strike="noStrike" kern="1200" cap="none" spc="0" normalizeH="0" baseline="0" noProof="0">
                <a:ln>
                  <a:noFill/>
                </a:ln>
                <a:solidFill>
                  <a:srgbClr val="000000"/>
                </a:solidFill>
                <a:effectLst/>
                <a:uLnTx/>
                <a:uFillTx/>
                <a:latin typeface="Segoe UI Semibold"/>
                <a:ea typeface="+mn-ea"/>
                <a:cs typeface="Calibri" panose="020F0502020204030204" pitchFamily="34" charset="0"/>
              </a:rPr>
              <a:t>workload</a:t>
            </a:r>
            <a:r>
              <a:rPr kumimoji="0" lang="en-US" sz="1800" b="1"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 </a:t>
            </a: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architecture, </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built on the below.</a:t>
            </a:r>
          </a:p>
        </p:txBody>
      </p:sp>
      <p:sp>
        <p:nvSpPr>
          <p:cNvPr id="41" name="Freeform: Shape 40">
            <a:extLst>
              <a:ext uri="{FF2B5EF4-FFF2-40B4-BE49-F238E27FC236}">
                <a16:creationId xmlns:a16="http://schemas.microsoft.com/office/drawing/2014/main" id="{093FD282-517C-219F-1178-DC3313117EAF}"/>
              </a:ext>
              <a:ext uri="{C183D7F6-B498-43B3-948B-1728B52AA6E4}">
                <adec:decorative xmlns:adec="http://schemas.microsoft.com/office/drawing/2017/decorative" val="1"/>
              </a:ext>
            </a:extLst>
          </p:cNvPr>
          <p:cNvSpPr/>
          <p:nvPr/>
        </p:nvSpPr>
        <p:spPr bwMode="auto">
          <a:xfrm flipH="1">
            <a:off x="41354" y="1436689"/>
            <a:ext cx="5067489" cy="1372758"/>
          </a:xfrm>
          <a:custGeom>
            <a:avLst/>
            <a:gdLst>
              <a:gd name="connsiteX0" fmla="*/ 615119 w 5717311"/>
              <a:gd name="connsiteY0" fmla="*/ 0 h 1372758"/>
              <a:gd name="connsiteX1" fmla="*/ 5717311 w 5717311"/>
              <a:gd name="connsiteY1" fmla="*/ 0 h 1372758"/>
              <a:gd name="connsiteX2" fmla="*/ 5717311 w 5717311"/>
              <a:gd name="connsiteY2" fmla="*/ 1372758 h 1372758"/>
              <a:gd name="connsiteX3" fmla="*/ 0 w 5717311"/>
              <a:gd name="connsiteY3" fmla="*/ 1372758 h 1372758"/>
              <a:gd name="connsiteX4" fmla="*/ 615119 w 5717311"/>
              <a:gd name="connsiteY4" fmla="*/ 0 h 1372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311" h="1372758">
                <a:moveTo>
                  <a:pt x="615119" y="0"/>
                </a:moveTo>
                <a:lnTo>
                  <a:pt x="5717311" y="0"/>
                </a:lnTo>
                <a:lnTo>
                  <a:pt x="5717311" y="1372758"/>
                </a:lnTo>
                <a:lnTo>
                  <a:pt x="0" y="1372758"/>
                </a:lnTo>
                <a:lnTo>
                  <a:pt x="615119" y="0"/>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7171FF03-E268-BEA7-3F4E-1F0DA86F10CB}"/>
              </a:ext>
              <a:ext uri="{C183D7F6-B498-43B3-948B-1728B52AA6E4}">
                <adec:decorative xmlns:adec="http://schemas.microsoft.com/office/drawing/2017/decorative" val="1"/>
              </a:ext>
            </a:extLst>
          </p:cNvPr>
          <p:cNvSpPr/>
          <p:nvPr/>
        </p:nvSpPr>
        <p:spPr>
          <a:xfrm flipH="1">
            <a:off x="496900" y="3072558"/>
            <a:ext cx="5003800" cy="1304973"/>
          </a:xfrm>
          <a:prstGeom prst="rect">
            <a:avLst/>
          </a:prstGeom>
        </p:spPr>
        <p:txBody>
          <a:bodyPr wrap="square" lIns="0">
            <a:sp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Resiliency features</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Azure capabilities </a:t>
            </a:r>
            <a:r>
              <a:rPr kumimoji="0" lang="en-US" sz="1800" b="1" i="0" u="none" strike="noStrike" kern="1200" cap="none" spc="0" normalizeH="0" baseline="0" noProof="0">
                <a:ln>
                  <a:noFill/>
                </a:ln>
                <a:solidFill>
                  <a:srgbClr val="000000"/>
                </a:solidFill>
                <a:effectLst/>
                <a:uLnTx/>
                <a:uFillTx/>
                <a:latin typeface="Segoe UI Semibold"/>
                <a:ea typeface="+mn-ea"/>
                <a:cs typeface="Calibri" panose="020F0502020204030204" pitchFamily="34" charset="0"/>
              </a:rPr>
              <a:t>you enable — </a:t>
            </a: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high availability with Availability Zones, disaster recovery, and backup.</a:t>
            </a:r>
          </a:p>
        </p:txBody>
      </p:sp>
      <p:sp>
        <p:nvSpPr>
          <p:cNvPr id="40" name="Freeform: Shape 39">
            <a:extLst>
              <a:ext uri="{FF2B5EF4-FFF2-40B4-BE49-F238E27FC236}">
                <a16:creationId xmlns:a16="http://schemas.microsoft.com/office/drawing/2014/main" id="{87188148-2886-3445-3D6C-444F25956113}"/>
              </a:ext>
              <a:ext uri="{C183D7F6-B498-43B3-948B-1728B52AA6E4}">
                <adec:decorative xmlns:adec="http://schemas.microsoft.com/office/drawing/2017/decorative" val="1"/>
              </a:ext>
            </a:extLst>
          </p:cNvPr>
          <p:cNvSpPr/>
          <p:nvPr/>
        </p:nvSpPr>
        <p:spPr bwMode="auto">
          <a:xfrm flipH="1">
            <a:off x="41354" y="2947851"/>
            <a:ext cx="5808914" cy="1516225"/>
          </a:xfrm>
          <a:custGeom>
            <a:avLst/>
            <a:gdLst>
              <a:gd name="connsiteX0" fmla="*/ 679406 w 6458734"/>
              <a:gd name="connsiteY0" fmla="*/ 0 h 1516225"/>
              <a:gd name="connsiteX1" fmla="*/ 6458734 w 6458734"/>
              <a:gd name="connsiteY1" fmla="*/ 0 h 1516225"/>
              <a:gd name="connsiteX2" fmla="*/ 6458734 w 6458734"/>
              <a:gd name="connsiteY2" fmla="*/ 1516225 h 1516225"/>
              <a:gd name="connsiteX3" fmla="*/ 0 w 6458734"/>
              <a:gd name="connsiteY3" fmla="*/ 1516225 h 1516225"/>
              <a:gd name="connsiteX4" fmla="*/ 679406 w 6458734"/>
              <a:gd name="connsiteY4" fmla="*/ 0 h 151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8734" h="1516225">
                <a:moveTo>
                  <a:pt x="679406" y="0"/>
                </a:moveTo>
                <a:lnTo>
                  <a:pt x="6458734" y="0"/>
                </a:lnTo>
                <a:lnTo>
                  <a:pt x="6458734" y="1516225"/>
                </a:lnTo>
                <a:lnTo>
                  <a:pt x="0" y="1516225"/>
                </a:lnTo>
                <a:lnTo>
                  <a:pt x="679406" y="0"/>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0A9AB051-8F75-8EC7-3CB0-DB387336305A}"/>
              </a:ext>
              <a:ext uri="{C183D7F6-B498-43B3-948B-1728B52AA6E4}">
                <adec:decorative xmlns:adec="http://schemas.microsoft.com/office/drawing/2017/decorative" val="1"/>
              </a:ext>
            </a:extLst>
          </p:cNvPr>
          <p:cNvSpPr/>
          <p:nvPr/>
        </p:nvSpPr>
        <p:spPr>
          <a:xfrm flipH="1">
            <a:off x="496900" y="4654933"/>
            <a:ext cx="5946775" cy="1554272"/>
          </a:xfrm>
          <a:prstGeom prst="rect">
            <a:avLst/>
          </a:prstGeom>
        </p:spPr>
        <p:txBody>
          <a:bodyPr wrap="square" lIns="0">
            <a:sp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B66B1"/>
                </a:solidFill>
                <a:effectLst/>
                <a:uLnTx/>
                <a:uFillTx/>
                <a:latin typeface="Segoe UI Semibold"/>
                <a:ea typeface="+mn-ea"/>
                <a:cs typeface="Calibri" panose="020F0502020204030204" pitchFamily="34" charset="0"/>
              </a:rPr>
              <a:t>Resilient foundation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Core Azure capabilities </a:t>
            </a:r>
            <a:r>
              <a:rPr kumimoji="0" lang="en-US" sz="1800" b="1" i="0" u="none" strike="noStrike" kern="1200" cap="none" spc="0" normalizeH="0" baseline="0" noProof="0">
                <a:ln>
                  <a:noFill/>
                </a:ln>
                <a:solidFill>
                  <a:srgbClr val="000000"/>
                </a:solidFill>
                <a:effectLst/>
                <a:uLnTx/>
                <a:uFillTx/>
                <a:latin typeface="Segoe UI Semibold"/>
                <a:ea typeface="+mn-ea"/>
                <a:cs typeface="Calibri" panose="020F0502020204030204" pitchFamily="34" charset="0"/>
              </a:rPr>
              <a:t>built into the platform—</a:t>
            </a:r>
            <a:br>
              <a:rPr kumimoji="0" lang="en-US" sz="1800" b="1" i="0" u="none" strike="noStrike" kern="1200" cap="none" spc="0" normalizeH="0" baseline="0" noProof="0">
                <a:ln>
                  <a:noFill/>
                </a:ln>
                <a:solidFill>
                  <a:srgbClr val="000000"/>
                </a:solidFill>
                <a:effectLst/>
                <a:uLnTx/>
                <a:uFillTx/>
                <a:latin typeface="Segoe UI Semibold"/>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how the foundation is designed, operated, </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and monitored to ensure availability, isolation by Availability Zones and data redundancy.</a:t>
            </a:r>
          </a:p>
        </p:txBody>
      </p:sp>
      <p:sp>
        <p:nvSpPr>
          <p:cNvPr id="39" name="Freeform: Shape 38">
            <a:extLst>
              <a:ext uri="{FF2B5EF4-FFF2-40B4-BE49-F238E27FC236}">
                <a16:creationId xmlns:a16="http://schemas.microsoft.com/office/drawing/2014/main" id="{D24EBF20-D21F-D2CE-C416-EFC5BF213E57}"/>
              </a:ext>
              <a:ext uri="{C183D7F6-B498-43B3-948B-1728B52AA6E4}">
                <adec:decorative xmlns:adec="http://schemas.microsoft.com/office/drawing/2017/decorative" val="1"/>
              </a:ext>
            </a:extLst>
          </p:cNvPr>
          <p:cNvSpPr/>
          <p:nvPr/>
        </p:nvSpPr>
        <p:spPr bwMode="auto">
          <a:xfrm flipH="1">
            <a:off x="41354" y="4602480"/>
            <a:ext cx="6617700" cy="1666559"/>
          </a:xfrm>
          <a:custGeom>
            <a:avLst/>
            <a:gdLst>
              <a:gd name="connsiteX0" fmla="*/ 746769 w 7267520"/>
              <a:gd name="connsiteY0" fmla="*/ 0 h 1666559"/>
              <a:gd name="connsiteX1" fmla="*/ 7267520 w 7267520"/>
              <a:gd name="connsiteY1" fmla="*/ 0 h 1666559"/>
              <a:gd name="connsiteX2" fmla="*/ 7267520 w 7267520"/>
              <a:gd name="connsiteY2" fmla="*/ 1666559 h 1666559"/>
              <a:gd name="connsiteX3" fmla="*/ 0 w 7267520"/>
              <a:gd name="connsiteY3" fmla="*/ 1666559 h 1666559"/>
              <a:gd name="connsiteX4" fmla="*/ 746769 w 7267520"/>
              <a:gd name="connsiteY4" fmla="*/ 0 h 1666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7520" h="1666559">
                <a:moveTo>
                  <a:pt x="746769" y="0"/>
                </a:moveTo>
                <a:lnTo>
                  <a:pt x="7267520" y="0"/>
                </a:lnTo>
                <a:lnTo>
                  <a:pt x="7267520" y="1666559"/>
                </a:lnTo>
                <a:lnTo>
                  <a:pt x="0" y="1666559"/>
                </a:lnTo>
                <a:lnTo>
                  <a:pt x="746769" y="0"/>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B86E776C-E170-994D-C401-278D9A642FDF}"/>
              </a:ext>
              <a:ext uri="{C183D7F6-B498-43B3-948B-1728B52AA6E4}">
                <adec:decorative xmlns:adec="http://schemas.microsoft.com/office/drawing/2017/decorative" val="1"/>
              </a:ext>
            </a:extLst>
          </p:cNvPr>
          <p:cNvGrpSpPr/>
          <p:nvPr/>
        </p:nvGrpSpPr>
        <p:grpSpPr>
          <a:xfrm flipH="1">
            <a:off x="5296921" y="1216830"/>
            <a:ext cx="1686777" cy="3345699"/>
            <a:chOff x="4683919" y="1216830"/>
            <a:chExt cx="1686777" cy="3345699"/>
          </a:xfrm>
        </p:grpSpPr>
        <p:sp>
          <p:nvSpPr>
            <p:cNvPr id="46" name="Left Bracket 45">
              <a:extLst>
                <a:ext uri="{FF2B5EF4-FFF2-40B4-BE49-F238E27FC236}">
                  <a16:creationId xmlns:a16="http://schemas.microsoft.com/office/drawing/2014/main" id="{0742001D-A0DC-1845-24EB-B959010C8189}"/>
                </a:ext>
              </a:extLst>
            </p:cNvPr>
            <p:cNvSpPr/>
            <p:nvPr/>
          </p:nvSpPr>
          <p:spPr>
            <a:xfrm rot="1455216">
              <a:off x="6227442" y="1216830"/>
              <a:ext cx="143254" cy="3345699"/>
            </a:xfrm>
            <a:prstGeom prst="leftBracket">
              <a:avLst>
                <a:gd name="adj" fmla="val 0"/>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 name="Straight Connector 48">
              <a:extLst>
                <a:ext uri="{FF2B5EF4-FFF2-40B4-BE49-F238E27FC236}">
                  <a16:creationId xmlns:a16="http://schemas.microsoft.com/office/drawing/2014/main" id="{EDCA1063-B6B1-AB57-D296-A4C4ACBF3217}"/>
                </a:ext>
              </a:extLst>
            </p:cNvPr>
            <p:cNvCxnSpPr>
              <a:cxnSpLocks/>
            </p:cNvCxnSpPr>
            <p:nvPr/>
          </p:nvCxnSpPr>
          <p:spPr>
            <a:xfrm>
              <a:off x="4683919" y="2860257"/>
              <a:ext cx="1549845" cy="0"/>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AE82CE5-8E14-F8FE-2EFD-FC51814CDFCF}"/>
              </a:ext>
              <a:ext uri="{C183D7F6-B498-43B3-948B-1728B52AA6E4}">
                <adec:decorative xmlns:adec="http://schemas.microsoft.com/office/drawing/2017/decorative" val="1"/>
              </a:ext>
            </a:extLst>
          </p:cNvPr>
          <p:cNvGrpSpPr/>
          <p:nvPr/>
        </p:nvGrpSpPr>
        <p:grpSpPr>
          <a:xfrm flipH="1">
            <a:off x="6429018" y="4460802"/>
            <a:ext cx="554680" cy="1860939"/>
            <a:chOff x="4683919" y="4460802"/>
            <a:chExt cx="554680" cy="1860939"/>
          </a:xfrm>
        </p:grpSpPr>
        <p:sp>
          <p:nvSpPr>
            <p:cNvPr id="47" name="Left Bracket 46">
              <a:extLst>
                <a:ext uri="{FF2B5EF4-FFF2-40B4-BE49-F238E27FC236}">
                  <a16:creationId xmlns:a16="http://schemas.microsoft.com/office/drawing/2014/main" id="{4D48C9A3-E8CF-7F1E-F230-3D8FA5A6518D}"/>
                </a:ext>
              </a:extLst>
            </p:cNvPr>
            <p:cNvSpPr/>
            <p:nvPr/>
          </p:nvSpPr>
          <p:spPr>
            <a:xfrm rot="1455216">
              <a:off x="5095345" y="4460802"/>
              <a:ext cx="143254" cy="1860939"/>
            </a:xfrm>
            <a:prstGeom prst="leftBracket">
              <a:avLst>
                <a:gd name="adj" fmla="val 0"/>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E5BDA3A7-E2ED-4807-3E59-801C070CFFDD}"/>
                </a:ext>
              </a:extLst>
            </p:cNvPr>
            <p:cNvCxnSpPr>
              <a:cxnSpLocks/>
            </p:cNvCxnSpPr>
            <p:nvPr/>
          </p:nvCxnSpPr>
          <p:spPr>
            <a:xfrm>
              <a:off x="4683919" y="5435759"/>
              <a:ext cx="381794" cy="0"/>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334410A-DD1A-7125-2E80-8326D879FDB4}"/>
              </a:ext>
            </a:extLst>
          </p:cNvPr>
          <p:cNvSpPr txBox="1"/>
          <p:nvPr/>
        </p:nvSpPr>
        <p:spPr>
          <a:xfrm>
            <a:off x="2609444" y="3244334"/>
            <a:ext cx="64445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 </a:t>
            </a:r>
          </a:p>
        </p:txBody>
      </p:sp>
      <p:sp>
        <p:nvSpPr>
          <p:cNvPr id="5" name="TextBox 4">
            <a:extLst>
              <a:ext uri="{FF2B5EF4-FFF2-40B4-BE49-F238E27FC236}">
                <a16:creationId xmlns:a16="http://schemas.microsoft.com/office/drawing/2014/main" id="{0DCB3A64-A35F-A922-6229-D233E15391F5}"/>
              </a:ext>
            </a:extLst>
          </p:cNvPr>
          <p:cNvSpPr txBox="1"/>
          <p:nvPr/>
        </p:nvSpPr>
        <p:spPr>
          <a:xfrm>
            <a:off x="-2086252" y="441637"/>
            <a:ext cx="1807055" cy="40010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Sans Text"/>
                <a:ea typeface="+mn-ea"/>
                <a:cs typeface="Segoe Sans Text"/>
              </a:rPr>
              <a:t>INSTRUCTION:</a:t>
            </a:r>
            <a:endParaRPr kumimoji="0" lang="en-US" sz="2000" b="0" i="0" u="none" strike="noStrike" kern="1200" cap="none" spc="0" normalizeH="0" baseline="0" noProof="0" err="1">
              <a:ln>
                <a:noFill/>
              </a:ln>
              <a:solidFill>
                <a:srgbClr val="000000"/>
              </a:solidFill>
              <a:effectLst/>
              <a:uLnTx/>
              <a:uFillTx/>
              <a:latin typeface="Segoe Sans Text"/>
              <a:ea typeface="+mn-ea"/>
              <a:cs typeface="Segoe Sans Tex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a:ln>
                <a:noFill/>
              </a:ln>
              <a:solidFill>
                <a:srgbClr val="000000"/>
              </a:solidFill>
              <a:effectLst/>
              <a:uLnTx/>
              <a:uFillTx/>
              <a:latin typeface="Segoe Sans Text"/>
              <a:ea typeface="+mn-ea"/>
              <a:cs typeface="Segoe Sans Tex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Sans Text"/>
              </a:rPr>
              <a:t>Replace slide 8 in </a:t>
            </a:r>
            <a:r>
              <a:rPr kumimoji="0" lang="en-US" sz="2000" b="1" i="0" u="none" strike="noStrike" kern="1200" cap="none" spc="0" normalizeH="0" baseline="0" noProof="0">
                <a:ln>
                  <a:noFill/>
                </a:ln>
                <a:solidFill>
                  <a:srgbClr val="000000"/>
                </a:solidFill>
                <a:effectLst/>
                <a:uLnTx/>
                <a:uFillTx/>
                <a:latin typeface="Segoe Sans Text"/>
                <a:ea typeface="+mn-ea"/>
                <a:cs typeface="Segoe Sans Text"/>
              </a:rPr>
              <a:t>Executive Summary</a:t>
            </a:r>
            <a:r>
              <a:rPr kumimoji="0" lang="en-US" sz="2000" b="0" i="0" u="none" strike="noStrike" kern="1200" cap="none" spc="0" normalizeH="0" baseline="0" noProof="0">
                <a:ln>
                  <a:noFill/>
                </a:ln>
                <a:solidFill>
                  <a:srgbClr val="000000"/>
                </a:solidFill>
                <a:effectLst/>
                <a:uLnTx/>
                <a:uFillTx/>
                <a:latin typeface="Segoe Sans Text"/>
                <a:ea typeface="+mn-ea"/>
                <a:cs typeface="Segoe Sans Text"/>
              </a:rPr>
              <a:t> Presentation deck.</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a:ln>
                <a:noFill/>
              </a:ln>
              <a:solidFill>
                <a:srgbClr val="000000"/>
              </a:solidFill>
              <a:effectLst/>
              <a:uLnTx/>
              <a:uFillTx/>
              <a:latin typeface="Segoe Sans Text"/>
              <a:ea typeface="+mn-ea"/>
              <a:cs typeface="Segoe Sans Tex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1" i="0" u="none" strike="noStrike" kern="1200" cap="none" spc="0" normalizeH="0" baseline="0" noProof="0">
                <a:ln>
                  <a:noFill/>
                </a:ln>
                <a:solidFill>
                  <a:srgbClr val="000000"/>
                </a:solidFill>
                <a:effectLst/>
                <a:uLnTx/>
                <a:uFillTx/>
                <a:latin typeface="Segoe Sans Text"/>
                <a:ea typeface="+mn-ea"/>
                <a:cs typeface="Segoe Sans Text"/>
              </a:rPr>
              <a:t>Delete</a:t>
            </a:r>
            <a:r>
              <a:rPr kumimoji="0" lang="en-US" sz="2000" b="0" i="0" u="none" strike="noStrike" kern="1200" cap="none" spc="0" normalizeH="0" baseline="0" noProof="0">
                <a:ln>
                  <a:noFill/>
                </a:ln>
                <a:solidFill>
                  <a:srgbClr val="000000"/>
                </a:solidFill>
                <a:effectLst/>
                <a:uLnTx/>
                <a:uFillTx/>
                <a:latin typeface="Segoe Sans Text"/>
                <a:ea typeface="+mn-ea"/>
                <a:cs typeface="Segoe Sans Text"/>
              </a:rPr>
              <a:t> this instruction once added to IP Kit.</a:t>
            </a:r>
          </a:p>
        </p:txBody>
      </p:sp>
    </p:spTree>
    <p:extLst>
      <p:ext uri="{BB962C8B-B14F-4D97-AF65-F5344CB8AC3E}">
        <p14:creationId xmlns:p14="http://schemas.microsoft.com/office/powerpoint/2010/main" val="34165988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6.6"/>
</p:tagLst>
</file>

<file path=ppt/tags/tag2.xml><?xml version="1.0" encoding="utf-8"?>
<p:tagLst xmlns:a="http://schemas.openxmlformats.org/drawingml/2006/main" xmlns:r="http://schemas.openxmlformats.org/officeDocument/2006/relationships" xmlns:p="http://schemas.openxmlformats.org/presentationml/2006/main">
  <p:tag name="TIMING" val="|4.8|21.4|2.3|0.5|0.5|0.4"/>
</p:tagLst>
</file>

<file path=ppt/tags/tag3.xml><?xml version="1.0" encoding="utf-8"?>
<p:tagLst xmlns:a="http://schemas.openxmlformats.org/drawingml/2006/main" xmlns:r="http://schemas.openxmlformats.org/officeDocument/2006/relationships" xmlns:p="http://schemas.openxmlformats.org/presentationml/2006/main">
  <p:tag name="TIMING" val="|2.5"/>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1E0337D1-CAD6-4E93-A362-DB6D21FC6046}"/>
    </a:ext>
  </a:extLst>
</a:theme>
</file>

<file path=ppt/theme/theme2.xml><?xml version="1.0" encoding="utf-8"?>
<a:theme xmlns:a="http://schemas.openxmlformats.org/drawingml/2006/main" name="TITLE SLIDES">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White Template">
  <a:themeElements>
    <a:clrScheme name="Custom 2">
      <a:dk1>
        <a:srgbClr val="3C3C41"/>
      </a:dk1>
      <a:lt1>
        <a:srgbClr val="FFFFFF"/>
      </a:lt1>
      <a:dk2>
        <a:srgbClr val="0078D3"/>
      </a:dk2>
      <a:lt2>
        <a:srgbClr val="FFFFFF"/>
      </a:lt2>
      <a:accent1>
        <a:srgbClr val="0078D3"/>
      </a:accent1>
      <a:accent2>
        <a:srgbClr val="000041"/>
      </a:accent2>
      <a:accent3>
        <a:srgbClr val="FF0000"/>
      </a:accent3>
      <a:accent4>
        <a:srgbClr val="008000"/>
      </a:accent4>
      <a:accent5>
        <a:srgbClr val="0078D3"/>
      </a:accent5>
      <a:accent6>
        <a:srgbClr val="75757A"/>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52B73DE6-32B9-4829-9544-F38838510163}" vid="{E574BC92-9802-4B3C-B6A7-BF0D77BFE85E}"/>
    </a:ext>
  </a:extLst>
</a:theme>
</file>

<file path=ppt/theme/theme4.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32" ma:contentTypeDescription="Create a new document." ma:contentTypeScope="" ma:versionID="c98a9ee6da95eecee7c856fc1e76d5b2">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6a31f77ed604b2d0136349ecc002343"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enumeration value="Waiting Ian's Review"/>
        </xsd:restriction>
      </xsd:simpleType>
    </xsd:element>
    <xsd:element name="MediaServiceSearchProperties" ma:index="33" nillable="true" ma:displayName="MediaServiceSearchProperties" ma:hidden="true" ma:internalName="MediaServiceSearchProperties" ma:readOnly="true">
      <xsd:simpleType>
        <xsd:restriction base="dms:Note"/>
      </xsd:simpleType>
    </xsd:element>
    <xsd:element name="MediaServiceDocTags" ma:index="34" nillable="true" ma:displayName="MediaServiceDocTags" ma:hidden="true" ma:internalName="MediaServiceDocTags" ma:readOnly="true">
      <xsd:simpleType>
        <xsd:restriction base="dms:Note"/>
      </xsd:simpleType>
    </xsd:element>
    <xsd:element name="MediaServiceObjectDetectorVersions" ma:index="3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ign_x002d_off_x0020_status xmlns="cea7764e-6bf9-427d-be15-e74097e0a61c" xsi:nil="true"/>
    <Title_x0020_URL xmlns="cea7764e-6bf9-427d-be15-e74097e0a61c">
      <Url xsi:nil="true"/>
      <Description xsi:nil="true"/>
    </Title_x0020_URL>
    <Mail_x0020_Sent xmlns="cea7764e-6bf9-427d-be15-e74097e0a61c">false</Mail_x0020_Sent>
    <_Flow_SignoffStatus xmlns="cea7764e-6bf9-427d-be15-e74097e0a61c" xsi:nil="true"/>
    <State xmlns="cea7764e-6bf9-427d-be15-e74097e0a61c">Open</State>
    <Comments xmlns="cea7764e-6bf9-427d-be15-e74097e0a61c" xsi:nil="true"/>
    <Lead_x0020_Signoff xmlns="cea7764e-6bf9-427d-be15-e74097e0a61c">false</Lead_x0020_Signoff>
    <Title_x0020_ID xmlns="cea7764e-6bf9-427d-be15-e74097e0a61c" xsi:nil="true"/>
    <TaxCatchAll xmlns="230e9df3-be65-4c73-a93b-d1236ebd677e" xsi:nil="true"/>
    <lcf76f155ced4ddcb4097134ff3c332f xmlns="cea7764e-6bf9-427d-be15-e74097e0a61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ADD7703-4AA5-4092-9E0F-9EEE0D133D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A75C01-D387-40C1-AEDD-B398CE7E0B5A}">
  <ds:schemaRefs>
    <ds:schemaRef ds:uri="http://schemas.microsoft.com/sharepoint/v3/contenttype/forms"/>
  </ds:schemaRefs>
</ds:datastoreItem>
</file>

<file path=customXml/itemProps3.xml><?xml version="1.0" encoding="utf-8"?>
<ds:datastoreItem xmlns:ds="http://schemas.openxmlformats.org/officeDocument/2006/customXml" ds:itemID="{9632E280-593B-4DC7-9F55-48686EEC5438}">
  <ds:schemaRefs>
    <ds:schemaRef ds:uri="http://purl.org/dc/elements/1.1/"/>
    <ds:schemaRef ds:uri="http://purl.org/dc/terms/"/>
    <ds:schemaRef ds:uri="http://www.w3.org/XML/1998/namespace"/>
    <ds:schemaRef ds:uri="cea7764e-6bf9-427d-be15-e74097e0a61c"/>
    <ds:schemaRef ds:uri="http://schemas.microsoft.com/office/2006/documentManagement/types"/>
    <ds:schemaRef ds:uri="http://schemas.microsoft.com/office/2006/metadata/properties"/>
    <ds:schemaRef ds:uri="http://purl.org/dc/dcmitype/"/>
    <ds:schemaRef ds:uri="230e9df3-be65-4c73-a93b-d1236ebd677e"/>
    <ds:schemaRef ds:uri="http://schemas.openxmlformats.org/package/2006/metadata/core-properties"/>
    <ds:schemaRef ds:uri="http://schemas.microsoft.com/office/infopath/2007/PartnerControls"/>
    <ds:schemaRef ds:uri="fb9ea31f-0ab8-44ff-80d1-5777f6d9d945"/>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1877</TotalTime>
  <Words>4669</Words>
  <Application>Microsoft Office PowerPoint</Application>
  <PresentationFormat>Widescreen</PresentationFormat>
  <Paragraphs>636</Paragraphs>
  <Slides>41</Slides>
  <Notes>24</Notes>
  <HiddenSlides>10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41</vt:i4>
      </vt:variant>
    </vt:vector>
  </HeadingPairs>
  <TitlesOfParts>
    <vt:vector size="59" baseType="lpstr">
      <vt:lpstr>Aptos</vt:lpstr>
      <vt:lpstr>Arial</vt:lpstr>
      <vt:lpstr>Biome</vt:lpstr>
      <vt:lpstr>Calibri</vt:lpstr>
      <vt:lpstr>Segoe</vt:lpstr>
      <vt:lpstr>Segoe </vt:lpstr>
      <vt:lpstr>Segoe Sans Text</vt:lpstr>
      <vt:lpstr>Segoe Sans Text Semibold</vt:lpstr>
      <vt:lpstr>Segoe UI</vt:lpstr>
      <vt:lpstr>Segoe UI Semibold</vt:lpstr>
      <vt:lpstr>Segoe UI Semibold (Headings)</vt:lpstr>
      <vt:lpstr>Segoe UI Semilight</vt:lpstr>
      <vt:lpstr>Wingdings</vt:lpstr>
      <vt:lpstr>WordVisi_MSFontService</vt:lpstr>
      <vt:lpstr>SOFT BLACK TEMPLATE</vt:lpstr>
      <vt:lpstr>TITLE SLIDES</vt:lpstr>
      <vt:lpstr>White Template</vt:lpstr>
      <vt:lpstr>1_Azure 2023 Template</vt:lpstr>
      <vt:lpstr>VBD Updates</vt:lpstr>
      <vt:lpstr>Well-Architected Reliability Assessment – Executive Summary</vt:lpstr>
      <vt:lpstr>Agenda</vt:lpstr>
      <vt:lpstr>Well-Architected Framework - Reliability</vt:lpstr>
      <vt:lpstr>Why do bad things happen?</vt:lpstr>
      <vt:lpstr>Microsoft Azure Well-Architected Framework</vt:lpstr>
      <vt:lpstr>Overcoming workload quality inhibitors</vt:lpstr>
      <vt:lpstr>Best practices to drive workload quality</vt:lpstr>
      <vt:lpstr>Building reliable systems is a shared responsibility</vt:lpstr>
      <vt:lpstr>Our responsibility: Reliability ‘of’ the cloud How we design &amp; operate our infrastructure, evolve our processes, and affirm our principles</vt:lpstr>
      <vt:lpstr>Introduction</vt:lpstr>
      <vt:lpstr>Well-Architected Reliability Assessment</vt:lpstr>
      <vt:lpstr>Workload Summary</vt:lpstr>
      <vt:lpstr>Executive Summary</vt:lpstr>
      <vt:lpstr>What is going well</vt:lpstr>
      <vt:lpstr>Baseline Resiliency Metrics &amp; Insights Dashboard</vt:lpstr>
      <vt:lpstr>Recommendations Dashboard</vt:lpstr>
      <vt:lpstr>Health and Risk Dashboard</vt:lpstr>
      <vt:lpstr>Baseline Metrics &amp; Insights Details</vt:lpstr>
      <vt:lpstr>Zone and Region Resiliency</vt:lpstr>
      <vt:lpstr>ExpressRoute Resiliency</vt:lpstr>
      <vt:lpstr>Service Health Alerts for Resiliency</vt:lpstr>
      <vt:lpstr>Health and Risk Recommendations</vt:lpstr>
      <vt:lpstr>High Impact issues - Recommendations</vt:lpstr>
      <vt:lpstr>Medium Impact issues - Recommendations</vt:lpstr>
      <vt:lpstr>Low Impact issues - Recommendations</vt:lpstr>
      <vt:lpstr>Design, Platform and Support recommendations</vt:lpstr>
      <vt:lpstr>Architectural Recommendations</vt:lpstr>
      <vt:lpstr>Recent Microsoft Outages (past 3 months)</vt:lpstr>
      <vt:lpstr>Sev-A Support Requests (past 3 months)</vt:lpstr>
      <vt:lpstr>Service Retirement Notifications</vt:lpstr>
      <vt:lpstr>Next Steps</vt:lpstr>
      <vt:lpstr>Azure Advisor Recommendations</vt:lpstr>
      <vt:lpstr>Azure Advisor Recommendation Triage</vt:lpstr>
      <vt:lpstr>Azure Advisor Recommendation Tracking</vt:lpstr>
      <vt:lpstr>Azure Monitor Baseline Alerts (AMBA)</vt:lpstr>
      <vt:lpstr>Recommended Training, Design and Implement Microsoft Services</vt:lpstr>
      <vt:lpstr>Azure Reliability &amp; Quality Investments</vt:lpstr>
      <vt:lpstr>Well-Architected Reliability Assessment</vt:lpstr>
      <vt:lpstr>Q&amp;A and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Well-Architected Reliability Assessment</dc:title>
  <dc:creator/>
  <cp:keywords>20240419.1</cp:keywords>
  <cp:lastModifiedBy>Dave Newman (Sr. CSA)</cp:lastModifiedBy>
  <cp:revision>5</cp:revision>
  <dcterms:created xsi:type="dcterms:W3CDTF">2024-02-29T16:35:00Z</dcterms:created>
  <dcterms:modified xsi:type="dcterms:W3CDTF">2025-04-29T15:01:47Z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MediaServiceImageTags">
    <vt:lpwstr/>
  </property>
</Properties>
</file>